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 varScale="1">
        <p:scale>
          <a:sx n="170" d="100"/>
          <a:sy n="170" d="100"/>
        </p:scale>
        <p:origin x="4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295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443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917" y="571500"/>
            <a:ext cx="754957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0D904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Towards Energy-Aware AI Deployment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832917" y="971550"/>
            <a:ext cx="754957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88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Investigating the Interplay of Model Quantization and Hardware Platforms</a:t>
            </a:r>
            <a:endParaRPr lang="en-US" sz="1688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244" y="1635919"/>
            <a:ext cx="214313" cy="214313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3444" y="1635919"/>
            <a:ext cx="214313" cy="214313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285750" y="4114800"/>
            <a:ext cx="8572500" cy="742950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3"/>
          <p:cNvSpPr/>
          <p:nvPr/>
        </p:nvSpPr>
        <p:spPr>
          <a:xfrm>
            <a:off x="285750" y="4114800"/>
            <a:ext cx="28575" cy="742950"/>
          </a:xfrm>
          <a:prstGeom prst="rect">
            <a:avLst/>
          </a:prstGeom>
          <a:solidFill>
            <a:srgbClr val="1565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4"/>
          <p:cNvSpPr/>
          <p:nvPr/>
        </p:nvSpPr>
        <p:spPr>
          <a:xfrm>
            <a:off x="457200" y="4286250"/>
            <a:ext cx="19479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Presenters:</a:t>
            </a:r>
            <a:endParaRPr lang="en-US" sz="1013" dirty="0"/>
          </a:p>
        </p:txBody>
      </p:sp>
      <p:sp>
        <p:nvSpPr>
          <p:cNvPr id="11" name="Text 5"/>
          <p:cNvSpPr/>
          <p:nvPr/>
        </p:nvSpPr>
        <p:spPr>
          <a:xfrm>
            <a:off x="457200" y="4514850"/>
            <a:ext cx="19479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Renyuan Lu, Zinan Wang, Haoji Bian</a:t>
            </a:r>
            <a:endParaRPr lang="en-US" sz="900" dirty="0"/>
          </a:p>
        </p:txBody>
      </p:sp>
      <p:sp>
        <p:nvSpPr>
          <p:cNvPr id="12" name="Text 6"/>
          <p:cNvSpPr/>
          <p:nvPr/>
        </p:nvSpPr>
        <p:spPr>
          <a:xfrm>
            <a:off x="6649548" y="4286250"/>
            <a:ext cx="210869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Course:</a:t>
            </a:r>
            <a:endParaRPr lang="en-US" sz="1013" dirty="0"/>
          </a:p>
        </p:txBody>
      </p:sp>
      <p:sp>
        <p:nvSpPr>
          <p:cNvPr id="13" name="Text 7"/>
          <p:cNvSpPr/>
          <p:nvPr/>
        </p:nvSpPr>
        <p:spPr>
          <a:xfrm>
            <a:off x="6649548" y="4514850"/>
            <a:ext cx="210869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CE 495 Energy-Aware Intelligence (EAI)</a:t>
            </a:r>
            <a:endParaRPr lang="en-US" sz="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8600" y="228600"/>
            <a:ext cx="4315467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D904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Future Work &amp; Acknowledgements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8629650" y="314325"/>
            <a:ext cx="114300" cy="114300"/>
          </a:xfrm>
          <a:prstGeom prst="ellipse">
            <a:avLst/>
          </a:prstGeom>
          <a:solidFill>
            <a:srgbClr val="2563E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8801100" y="314325"/>
            <a:ext cx="114300" cy="114300"/>
          </a:xfrm>
          <a:prstGeom prst="ellipse">
            <a:avLst/>
          </a:prstGeom>
          <a:solidFill>
            <a:srgbClr val="05966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228600" y="685800"/>
            <a:ext cx="4229100" cy="34290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400050" y="857250"/>
            <a:ext cx="39576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Future Research Directions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400050" y="1200150"/>
            <a:ext cx="3886200" cy="485775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400050" y="1200150"/>
            <a:ext cx="28575" cy="48577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1350169"/>
            <a:ext cx="150019" cy="17145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21519" y="1285875"/>
            <a:ext cx="255478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Extension to larger model scales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721519" y="1485900"/>
            <a:ext cx="2554784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Exploring energy efficiency strategies for 70B+ parameter models</a:t>
            </a:r>
            <a:endParaRPr lang="en-US" sz="675" dirty="0"/>
          </a:p>
        </p:txBody>
      </p:sp>
      <p:sp>
        <p:nvSpPr>
          <p:cNvPr id="13" name="Shape 9"/>
          <p:cNvSpPr/>
          <p:nvPr/>
        </p:nvSpPr>
        <p:spPr>
          <a:xfrm>
            <a:off x="400050" y="1800225"/>
            <a:ext cx="3886200" cy="485775"/>
          </a:xfrm>
          <a:prstGeom prst="rect">
            <a:avLst/>
          </a:prstGeom>
          <a:solidFill>
            <a:srgbClr val="ECFD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0"/>
          <p:cNvSpPr/>
          <p:nvPr/>
        </p:nvSpPr>
        <p:spPr>
          <a:xfrm>
            <a:off x="400050" y="1800225"/>
            <a:ext cx="28575" cy="48577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" y="1950244"/>
            <a:ext cx="171450" cy="17145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42950" y="1885950"/>
            <a:ext cx="229984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New hardware architecture research</a:t>
            </a:r>
            <a:endParaRPr lang="en-US" sz="900" dirty="0"/>
          </a:p>
        </p:txBody>
      </p:sp>
      <p:sp>
        <p:nvSpPr>
          <p:cNvPr id="17" name="Text 12"/>
          <p:cNvSpPr/>
          <p:nvPr/>
        </p:nvSpPr>
        <p:spPr>
          <a:xfrm>
            <a:off x="742950" y="2085975"/>
            <a:ext cx="2299841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Evaluating synergistic effects with next-gen AI accelerators</a:t>
            </a:r>
            <a:endParaRPr lang="en-US" sz="675" dirty="0"/>
          </a:p>
        </p:txBody>
      </p:sp>
      <p:sp>
        <p:nvSpPr>
          <p:cNvPr id="18" name="Shape 13"/>
          <p:cNvSpPr/>
          <p:nvPr/>
        </p:nvSpPr>
        <p:spPr>
          <a:xfrm>
            <a:off x="400050" y="2400300"/>
            <a:ext cx="3886200" cy="485775"/>
          </a:xfrm>
          <a:prstGeom prst="rect">
            <a:avLst/>
          </a:prstGeom>
          <a:solidFill>
            <a:srgbClr val="F5F3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4"/>
          <p:cNvSpPr/>
          <p:nvPr/>
        </p:nvSpPr>
        <p:spPr>
          <a:xfrm>
            <a:off x="400050" y="2400300"/>
            <a:ext cx="28575" cy="48577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" y="2550319"/>
            <a:ext cx="171450" cy="17145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42950" y="2486025"/>
            <a:ext cx="239605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Real-world deployment scenario validation</a:t>
            </a:r>
            <a:endParaRPr lang="en-US" sz="900" dirty="0"/>
          </a:p>
        </p:txBody>
      </p:sp>
      <p:sp>
        <p:nvSpPr>
          <p:cNvPr id="22" name="Text 16"/>
          <p:cNvSpPr/>
          <p:nvPr/>
        </p:nvSpPr>
        <p:spPr>
          <a:xfrm>
            <a:off x="742950" y="2686050"/>
            <a:ext cx="239605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Validating findings in diverse production environments</a:t>
            </a:r>
            <a:endParaRPr lang="en-US" sz="675" dirty="0"/>
          </a:p>
        </p:txBody>
      </p:sp>
      <p:sp>
        <p:nvSpPr>
          <p:cNvPr id="23" name="Shape 17"/>
          <p:cNvSpPr/>
          <p:nvPr/>
        </p:nvSpPr>
        <p:spPr>
          <a:xfrm>
            <a:off x="4686300" y="685800"/>
            <a:ext cx="4229100" cy="17145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18"/>
          <p:cNvSpPr/>
          <p:nvPr/>
        </p:nvSpPr>
        <p:spPr>
          <a:xfrm>
            <a:off x="4857750" y="857250"/>
            <a:ext cx="39576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Research Impact</a:t>
            </a:r>
            <a:endParaRPr lang="en-US" sz="1350" dirty="0"/>
          </a:p>
        </p:txBody>
      </p:sp>
      <p:sp>
        <p:nvSpPr>
          <p:cNvPr id="25" name="Text 19"/>
          <p:cNvSpPr/>
          <p:nvPr/>
        </p:nvSpPr>
        <p:spPr>
          <a:xfrm>
            <a:off x="4857750" y="1200150"/>
            <a:ext cx="3957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Our work on energy-aware AI deployment provides a foundation for sustainable AI scaling as these systems become increasingly prevalent in society.</a:t>
            </a:r>
            <a:endParaRPr lang="en-US" sz="788" dirty="0"/>
          </a:p>
        </p:txBody>
      </p:sp>
      <p:sp>
        <p:nvSpPr>
          <p:cNvPr id="26" name="Text 20"/>
          <p:cNvSpPr/>
          <p:nvPr/>
        </p:nvSpPr>
        <p:spPr>
          <a:xfrm>
            <a:off x="4857750" y="1571625"/>
            <a:ext cx="3957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quantization-hardware co-optimization framework offers immediate practical benefits while opening new research directions in energy-efficient AI.</a:t>
            </a:r>
            <a:endParaRPr lang="en-US" sz="788" dirty="0"/>
          </a:p>
        </p:txBody>
      </p:sp>
      <p:sp>
        <p:nvSpPr>
          <p:cNvPr id="27" name="Text 21"/>
          <p:cNvSpPr/>
          <p:nvPr/>
        </p:nvSpPr>
        <p:spPr>
          <a:xfrm>
            <a:off x="4857750" y="1943100"/>
            <a:ext cx="3957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By addressing both technical optimization and deployment guidance, this research bridges the gap between theoretical advances and practical implementation.</a:t>
            </a:r>
            <a:endParaRPr lang="en-US" sz="788" dirty="0"/>
          </a:p>
        </p:txBody>
      </p:sp>
      <p:sp>
        <p:nvSpPr>
          <p:cNvPr id="28" name="Shape 22"/>
          <p:cNvSpPr/>
          <p:nvPr/>
        </p:nvSpPr>
        <p:spPr>
          <a:xfrm>
            <a:off x="4686300" y="2571750"/>
            <a:ext cx="4229100" cy="15430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3"/>
          <p:cNvSpPr/>
          <p:nvPr/>
        </p:nvSpPr>
        <p:spPr>
          <a:xfrm>
            <a:off x="4857750" y="2657475"/>
            <a:ext cx="39576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Broader Implications</a:t>
            </a:r>
            <a:endParaRPr lang="en-US" sz="1350" dirty="0"/>
          </a:p>
        </p:txBody>
      </p:sp>
      <p:sp>
        <p:nvSpPr>
          <p:cNvPr id="30" name="Text 24"/>
          <p:cNvSpPr/>
          <p:nvPr/>
        </p:nvSpPr>
        <p:spPr>
          <a:xfrm>
            <a:off x="4857750" y="2971800"/>
            <a:ext cx="3957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Energy-efficient AI deployment contributes to corporate sustainability goals and environmental responsibility initiatives.</a:t>
            </a:r>
            <a:endParaRPr lang="en-US" sz="788" dirty="0"/>
          </a:p>
        </p:txBody>
      </p:sp>
      <p:sp>
        <p:nvSpPr>
          <p:cNvPr id="31" name="Text 25"/>
          <p:cNvSpPr/>
          <p:nvPr/>
        </p:nvSpPr>
        <p:spPr>
          <a:xfrm>
            <a:off x="4857750" y="3343275"/>
            <a:ext cx="3957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Cost savings from optimized deployments can be redirected to further research and innovation.</a:t>
            </a:r>
            <a:endParaRPr lang="en-US" sz="788" dirty="0"/>
          </a:p>
        </p:txBody>
      </p:sp>
      <p:sp>
        <p:nvSpPr>
          <p:cNvPr id="32" name="Text 26"/>
          <p:cNvSpPr/>
          <p:nvPr/>
        </p:nvSpPr>
        <p:spPr>
          <a:xfrm>
            <a:off x="4857750" y="3714750"/>
            <a:ext cx="3957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Our framework enables more accessible AI deployment in regions with limited energy infrastructure.</a:t>
            </a:r>
            <a:endParaRPr lang="en-US" sz="788" dirty="0"/>
          </a:p>
        </p:txBody>
      </p:sp>
      <p:sp>
        <p:nvSpPr>
          <p:cNvPr id="37" name="Shape 31"/>
          <p:cNvSpPr/>
          <p:nvPr/>
        </p:nvSpPr>
        <p:spPr>
          <a:xfrm>
            <a:off x="228600" y="4236244"/>
            <a:ext cx="8686800" cy="628650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Shape 32"/>
          <p:cNvSpPr/>
          <p:nvPr/>
        </p:nvSpPr>
        <p:spPr>
          <a:xfrm>
            <a:off x="371475" y="4236244"/>
            <a:ext cx="28575" cy="628650"/>
          </a:xfrm>
          <a:prstGeom prst="rect">
            <a:avLst/>
          </a:prstGeom>
          <a:solidFill>
            <a:srgbClr val="1565C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9" name="Text 33"/>
          <p:cNvSpPr/>
          <p:nvPr/>
        </p:nvSpPr>
        <p:spPr>
          <a:xfrm>
            <a:off x="485775" y="4350544"/>
            <a:ext cx="19479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Presenters:</a:t>
            </a:r>
            <a:endParaRPr lang="en-US" sz="1013" dirty="0"/>
          </a:p>
        </p:txBody>
      </p:sp>
      <p:sp>
        <p:nvSpPr>
          <p:cNvPr id="40" name="Text 34"/>
          <p:cNvSpPr/>
          <p:nvPr/>
        </p:nvSpPr>
        <p:spPr>
          <a:xfrm>
            <a:off x="485775" y="4579144"/>
            <a:ext cx="19479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Renyuan Lu, Zinan Wang, Haoji Bian</a:t>
            </a:r>
            <a:endParaRPr lang="en-US" sz="900" dirty="0"/>
          </a:p>
        </p:txBody>
      </p:sp>
      <p:sp>
        <p:nvSpPr>
          <p:cNvPr id="43" name="Text 37"/>
          <p:cNvSpPr/>
          <p:nvPr/>
        </p:nvSpPr>
        <p:spPr>
          <a:xfrm>
            <a:off x="57150" y="4928902"/>
            <a:ext cx="87582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>
              <a:buNone/>
            </a:pPr>
            <a:r>
              <a:rPr lang="en-US" sz="788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10/10 · Energy-Aware AI Deployment</a:t>
            </a:r>
            <a:endParaRPr lang="en-US" sz="788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8600" y="228600"/>
            <a:ext cx="5087606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D904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Energy Challenge &amp; Research Motivation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8629650" y="314325"/>
            <a:ext cx="114300" cy="114300"/>
          </a:xfrm>
          <a:prstGeom prst="ellipse">
            <a:avLst/>
          </a:prstGeom>
          <a:solidFill>
            <a:srgbClr val="2563E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8801100" y="314325"/>
            <a:ext cx="114300" cy="114300"/>
          </a:xfrm>
          <a:prstGeom prst="ellipse">
            <a:avLst/>
          </a:prstGeom>
          <a:solidFill>
            <a:srgbClr val="05966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228600" y="685800"/>
            <a:ext cx="4229100" cy="40862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400050" y="857250"/>
            <a:ext cx="39576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LLM Energy Consumption</a:t>
            </a:r>
            <a:endParaRPr lang="en-US" sz="1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680" y="1200150"/>
            <a:ext cx="1822912" cy="228600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400050" y="3714750"/>
            <a:ext cx="1885950" cy="885825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6"/>
          <p:cNvSpPr/>
          <p:nvPr/>
        </p:nvSpPr>
        <p:spPr>
          <a:xfrm>
            <a:off x="485775" y="3800475"/>
            <a:ext cx="17859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Training Large Transformer</a:t>
            </a:r>
            <a:endParaRPr lang="en-US" sz="788" dirty="0"/>
          </a:p>
        </p:txBody>
      </p:sp>
      <p:sp>
        <p:nvSpPr>
          <p:cNvPr id="11" name="Text 7"/>
          <p:cNvSpPr/>
          <p:nvPr/>
        </p:nvSpPr>
        <p:spPr>
          <a:xfrm>
            <a:off x="485775" y="3943350"/>
            <a:ext cx="17859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250" b="1" dirty="0">
                <a:solidFill>
                  <a:srgbClr val="1565C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1,287,000</a:t>
            </a:r>
            <a:endParaRPr lang="en-US" sz="2250" dirty="0"/>
          </a:p>
        </p:txBody>
      </p:sp>
      <p:sp>
        <p:nvSpPr>
          <p:cNvPr id="12" name="Text 8"/>
          <p:cNvSpPr/>
          <p:nvPr/>
        </p:nvSpPr>
        <p:spPr>
          <a:xfrm>
            <a:off x="485775" y="4371975"/>
            <a:ext cx="17859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kWh</a:t>
            </a:r>
            <a:endParaRPr lang="en-US" sz="788" dirty="0"/>
          </a:p>
        </p:txBody>
      </p:sp>
      <p:sp>
        <p:nvSpPr>
          <p:cNvPr id="13" name="Shape 9"/>
          <p:cNvSpPr/>
          <p:nvPr/>
        </p:nvSpPr>
        <p:spPr>
          <a:xfrm>
            <a:off x="2400300" y="3714750"/>
            <a:ext cx="1885950" cy="885825"/>
          </a:xfrm>
          <a:prstGeom prst="rect">
            <a:avLst/>
          </a:prstGeom>
          <a:solidFill>
            <a:srgbClr val="ECFD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0"/>
          <p:cNvSpPr/>
          <p:nvPr/>
        </p:nvSpPr>
        <p:spPr>
          <a:xfrm>
            <a:off x="2486025" y="3800475"/>
            <a:ext cx="17859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High-Frequency Inference</a:t>
            </a:r>
            <a:endParaRPr lang="en-US" sz="788" dirty="0"/>
          </a:p>
        </p:txBody>
      </p:sp>
      <p:sp>
        <p:nvSpPr>
          <p:cNvPr id="15" name="Text 11"/>
          <p:cNvSpPr/>
          <p:nvPr/>
        </p:nvSpPr>
        <p:spPr>
          <a:xfrm>
            <a:off x="2486025" y="3943350"/>
            <a:ext cx="17859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250" b="1" dirty="0">
                <a:solidFill>
                  <a:srgbClr val="1565C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25-40%</a:t>
            </a:r>
            <a:endParaRPr lang="en-US" sz="2250" dirty="0"/>
          </a:p>
        </p:txBody>
      </p:sp>
      <p:sp>
        <p:nvSpPr>
          <p:cNvPr id="16" name="Text 12"/>
          <p:cNvSpPr/>
          <p:nvPr/>
        </p:nvSpPr>
        <p:spPr>
          <a:xfrm>
            <a:off x="2486025" y="4371975"/>
            <a:ext cx="17859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Energy Optimization Potential</a:t>
            </a:r>
            <a:endParaRPr lang="en-US" sz="788" dirty="0"/>
          </a:p>
        </p:txBody>
      </p:sp>
      <p:sp>
        <p:nvSpPr>
          <p:cNvPr id="17" name="Shape 13"/>
          <p:cNvSpPr/>
          <p:nvPr/>
        </p:nvSpPr>
        <p:spPr>
          <a:xfrm>
            <a:off x="4686300" y="685800"/>
            <a:ext cx="4229100" cy="1957388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4"/>
          <p:cNvSpPr/>
          <p:nvPr/>
        </p:nvSpPr>
        <p:spPr>
          <a:xfrm>
            <a:off x="4857750" y="857250"/>
            <a:ext cx="39576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Research Motivation</a:t>
            </a:r>
            <a:endParaRPr lang="en-US" sz="1350" dirty="0"/>
          </a:p>
        </p:txBody>
      </p:sp>
      <p:sp>
        <p:nvSpPr>
          <p:cNvPr id="19" name="Text 15"/>
          <p:cNvSpPr/>
          <p:nvPr/>
        </p:nvSpPr>
        <p:spPr>
          <a:xfrm>
            <a:off x="5000625" y="1200150"/>
            <a:ext cx="38147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Core Question:</a:t>
            </a:r>
            <a:endParaRPr lang="en-US" sz="1013" dirty="0"/>
          </a:p>
        </p:txBody>
      </p:sp>
      <p:sp>
        <p:nvSpPr>
          <p:cNvPr id="20" name="Text 16"/>
          <p:cNvSpPr/>
          <p:nvPr/>
        </p:nvSpPr>
        <p:spPr>
          <a:xfrm>
            <a:off x="5000625" y="1421606"/>
            <a:ext cx="341772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How can we achieve energy-efficient LLM deployment through the synergy of</a:t>
            </a:r>
            <a:endParaRPr lang="en-US" sz="900" dirty="0"/>
          </a:p>
        </p:txBody>
      </p:sp>
      <p:sp>
        <p:nvSpPr>
          <p:cNvPr id="21" name="Text 17"/>
          <p:cNvSpPr/>
          <p:nvPr/>
        </p:nvSpPr>
        <p:spPr>
          <a:xfrm>
            <a:off x="5559679" y="1593056"/>
            <a:ext cx="1379581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2563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quantization techniques</a:t>
            </a:r>
            <a:endParaRPr lang="en-US" sz="900" dirty="0"/>
          </a:p>
        </p:txBody>
      </p:sp>
      <p:sp>
        <p:nvSpPr>
          <p:cNvPr id="22" name="Text 18"/>
          <p:cNvSpPr/>
          <p:nvPr/>
        </p:nvSpPr>
        <p:spPr>
          <a:xfrm>
            <a:off x="6867823" y="1593056"/>
            <a:ext cx="32565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and</a:t>
            </a:r>
            <a:endParaRPr lang="en-US" sz="900" dirty="0"/>
          </a:p>
        </p:txBody>
      </p:sp>
      <p:sp>
        <p:nvSpPr>
          <p:cNvPr id="23" name="Text 19"/>
          <p:cNvSpPr/>
          <p:nvPr/>
        </p:nvSpPr>
        <p:spPr>
          <a:xfrm>
            <a:off x="7122040" y="1593056"/>
            <a:ext cx="128442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596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hardware optimization</a:t>
            </a:r>
            <a:endParaRPr lang="en-US" sz="900" dirty="0"/>
          </a:p>
        </p:txBody>
      </p:sp>
      <p:sp>
        <p:nvSpPr>
          <p:cNvPr id="24" name="Text 20"/>
          <p:cNvSpPr/>
          <p:nvPr/>
        </p:nvSpPr>
        <p:spPr>
          <a:xfrm>
            <a:off x="8335026" y="1593056"/>
            <a:ext cx="13500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?</a:t>
            </a:r>
            <a:endParaRPr lang="en-US" sz="900" dirty="0"/>
          </a:p>
        </p:txBody>
      </p:sp>
      <p:sp>
        <p:nvSpPr>
          <p:cNvPr id="25" name="Text 21"/>
          <p:cNvSpPr/>
          <p:nvPr/>
        </p:nvSpPr>
        <p:spPr>
          <a:xfrm>
            <a:off x="5000625" y="1857375"/>
            <a:ext cx="38147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Research Gap:</a:t>
            </a:r>
            <a:endParaRPr lang="en-US" sz="1013" dirty="0"/>
          </a:p>
        </p:txBody>
      </p:sp>
      <p:sp>
        <p:nvSpPr>
          <p:cNvPr id="26" name="Text 22"/>
          <p:cNvSpPr/>
          <p:nvPr/>
        </p:nvSpPr>
        <p:spPr>
          <a:xfrm>
            <a:off x="5000625" y="2078831"/>
            <a:ext cx="3393951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Existing research primarily focuses on individual factors, lacking a</a:t>
            </a:r>
            <a:endParaRPr lang="en-US" sz="900" dirty="0"/>
          </a:p>
        </p:txBody>
      </p:sp>
      <p:sp>
        <p:nvSpPr>
          <p:cNvPr id="27" name="Text 23"/>
          <p:cNvSpPr/>
          <p:nvPr/>
        </p:nvSpPr>
        <p:spPr>
          <a:xfrm>
            <a:off x="5000625" y="2250281"/>
            <a:ext cx="2148427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2563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systematic co-optimization framework</a:t>
            </a:r>
            <a:endParaRPr lang="en-US" sz="900" dirty="0"/>
          </a:p>
        </p:txBody>
      </p:sp>
      <p:sp>
        <p:nvSpPr>
          <p:cNvPr id="28" name="Text 24"/>
          <p:cNvSpPr/>
          <p:nvPr/>
        </p:nvSpPr>
        <p:spPr>
          <a:xfrm>
            <a:off x="7077615" y="2250281"/>
            <a:ext cx="10319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</a:t>
            </a:r>
            <a:endParaRPr lang="en-US" sz="900" dirty="0"/>
          </a:p>
        </p:txBody>
      </p:sp>
      <p:sp>
        <p:nvSpPr>
          <p:cNvPr id="29" name="Shape 25"/>
          <p:cNvSpPr/>
          <p:nvPr/>
        </p:nvSpPr>
        <p:spPr>
          <a:xfrm>
            <a:off x="4686300" y="2814638"/>
            <a:ext cx="4229100" cy="1957388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6"/>
          <p:cNvSpPr/>
          <p:nvPr/>
        </p:nvSpPr>
        <p:spPr>
          <a:xfrm>
            <a:off x="4857750" y="2986088"/>
            <a:ext cx="39576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Significance</a:t>
            </a:r>
            <a:endParaRPr lang="en-US" sz="1350" dirty="0"/>
          </a:p>
        </p:txBody>
      </p:sp>
      <p:sp>
        <p:nvSpPr>
          <p:cNvPr id="31" name="Text 27"/>
          <p:cNvSpPr/>
          <p:nvPr/>
        </p:nvSpPr>
        <p:spPr>
          <a:xfrm>
            <a:off x="5000625" y="3328988"/>
            <a:ext cx="38147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Environmental Impact:</a:t>
            </a:r>
            <a:endParaRPr lang="en-US" sz="1013" dirty="0"/>
          </a:p>
        </p:txBody>
      </p:sp>
      <p:sp>
        <p:nvSpPr>
          <p:cNvPr id="32" name="Text 28"/>
          <p:cNvSpPr/>
          <p:nvPr/>
        </p:nvSpPr>
        <p:spPr>
          <a:xfrm>
            <a:off x="5000625" y="3529013"/>
            <a:ext cx="38147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Reducing energy consumption of AI systems is crucial for sustainable technology development.</a:t>
            </a:r>
            <a:endParaRPr lang="en-US" sz="900" dirty="0"/>
          </a:p>
        </p:txBody>
      </p:sp>
      <p:sp>
        <p:nvSpPr>
          <p:cNvPr id="33" name="Text 29"/>
          <p:cNvSpPr/>
          <p:nvPr/>
        </p:nvSpPr>
        <p:spPr>
          <a:xfrm>
            <a:off x="5000625" y="3986213"/>
            <a:ext cx="38147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Practical Value:</a:t>
            </a:r>
            <a:endParaRPr lang="en-US" sz="1013" dirty="0"/>
          </a:p>
        </p:txBody>
      </p:sp>
      <p:sp>
        <p:nvSpPr>
          <p:cNvPr id="34" name="Text 30"/>
          <p:cNvSpPr/>
          <p:nvPr/>
        </p:nvSpPr>
        <p:spPr>
          <a:xfrm>
            <a:off x="5000625" y="4186238"/>
            <a:ext cx="38147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Organizations can achieve significant cost savings while maintaining model performance.</a:t>
            </a:r>
            <a:endParaRPr lang="en-US" sz="900" dirty="0"/>
          </a:p>
        </p:txBody>
      </p:sp>
      <p:sp>
        <p:nvSpPr>
          <p:cNvPr id="35" name="Text 31"/>
          <p:cNvSpPr/>
          <p:nvPr/>
        </p:nvSpPr>
        <p:spPr>
          <a:xfrm>
            <a:off x="228600" y="4872037"/>
            <a:ext cx="87582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>
              <a:buNone/>
            </a:pPr>
            <a:r>
              <a:rPr lang="en-US" sz="788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1/10 · Energy-Aware AI Deployment</a:t>
            </a:r>
            <a:endParaRPr lang="en-US" sz="78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8600" y="228600"/>
            <a:ext cx="488719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D904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Methodology: Experimental Framework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8629650" y="314325"/>
            <a:ext cx="114300" cy="114300"/>
          </a:xfrm>
          <a:prstGeom prst="ellipse">
            <a:avLst/>
          </a:prstGeom>
          <a:solidFill>
            <a:srgbClr val="2563E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8801100" y="314325"/>
            <a:ext cx="114300" cy="114300"/>
          </a:xfrm>
          <a:prstGeom prst="ellipse">
            <a:avLst/>
          </a:prstGeom>
          <a:solidFill>
            <a:srgbClr val="05966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228600" y="685800"/>
            <a:ext cx="4517136" cy="2171672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45" y="883123"/>
            <a:ext cx="3992938" cy="1828772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228600" y="3028922"/>
            <a:ext cx="2781291" cy="16859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5"/>
          <p:cNvSpPr/>
          <p:nvPr/>
        </p:nvSpPr>
        <p:spPr>
          <a:xfrm>
            <a:off x="228600" y="3028922"/>
            <a:ext cx="28575" cy="168592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6"/>
          <p:cNvSpPr/>
          <p:nvPr/>
        </p:nvSpPr>
        <p:spPr>
          <a:xfrm>
            <a:off x="371475" y="3171797"/>
            <a:ext cx="382665" cy="428625"/>
          </a:xfrm>
          <a:prstGeom prst="roundRect">
            <a:avLst/>
          </a:prstGeom>
          <a:solidFill>
            <a:srgbClr val="DBEAFE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69" y="3300385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68440" y="3186085"/>
            <a:ext cx="2070013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Quantization Strategy Evaluation</a:t>
            </a:r>
            <a:endParaRPr lang="en-US" sz="1125" dirty="0"/>
          </a:p>
        </p:txBody>
      </p:sp>
      <p:sp>
        <p:nvSpPr>
          <p:cNvPr id="13" name="Text 8"/>
          <p:cNvSpPr/>
          <p:nvPr/>
        </p:nvSpPr>
        <p:spPr>
          <a:xfrm>
            <a:off x="514350" y="3686147"/>
            <a:ext cx="242410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INT8, FP16 mixed precision, dynamic quantization</a:t>
            </a:r>
            <a:endParaRPr lang="en-US" sz="788" dirty="0"/>
          </a:p>
        </p:txBody>
      </p:sp>
      <p:sp>
        <p:nvSpPr>
          <p:cNvPr id="14" name="Text 9"/>
          <p:cNvSpPr/>
          <p:nvPr/>
        </p:nvSpPr>
        <p:spPr>
          <a:xfrm>
            <a:off x="514350" y="3829022"/>
            <a:ext cx="242410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 models with 7B parameters</a:t>
            </a:r>
            <a:endParaRPr lang="en-US" sz="788" dirty="0"/>
          </a:p>
        </p:txBody>
      </p:sp>
      <p:sp>
        <p:nvSpPr>
          <p:cNvPr id="15" name="Text 10"/>
          <p:cNvSpPr/>
          <p:nvPr/>
        </p:nvSpPr>
        <p:spPr>
          <a:xfrm>
            <a:off x="514350" y="3971897"/>
            <a:ext cx="242410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 benchmark tasks: MMLU, ARC, TruthfulQA, GSM8K, HellaSwag</a:t>
            </a:r>
            <a:endParaRPr lang="en-US" sz="788" dirty="0"/>
          </a:p>
        </p:txBody>
      </p:sp>
      <p:sp>
        <p:nvSpPr>
          <p:cNvPr id="16" name="Shape 11"/>
          <p:cNvSpPr/>
          <p:nvPr/>
        </p:nvSpPr>
        <p:spPr>
          <a:xfrm>
            <a:off x="3181341" y="3028922"/>
            <a:ext cx="2781291" cy="16859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2"/>
          <p:cNvSpPr/>
          <p:nvPr/>
        </p:nvSpPr>
        <p:spPr>
          <a:xfrm>
            <a:off x="3181341" y="3028922"/>
            <a:ext cx="28575" cy="168592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3"/>
          <p:cNvSpPr/>
          <p:nvPr/>
        </p:nvSpPr>
        <p:spPr>
          <a:xfrm>
            <a:off x="3324216" y="3171797"/>
            <a:ext cx="428625" cy="428625"/>
          </a:xfrm>
          <a:prstGeom prst="ellipse">
            <a:avLst/>
          </a:prstGeom>
          <a:solidFill>
            <a:srgbClr val="D1FAE5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803" y="3300385"/>
            <a:ext cx="171450" cy="17145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3867141" y="3286097"/>
            <a:ext cx="196391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Hardware Platform Analysis</a:t>
            </a:r>
            <a:endParaRPr lang="en-US" sz="1125" dirty="0"/>
          </a:p>
        </p:txBody>
      </p:sp>
      <p:sp>
        <p:nvSpPr>
          <p:cNvPr id="21" name="Text 15"/>
          <p:cNvSpPr/>
          <p:nvPr/>
        </p:nvSpPr>
        <p:spPr>
          <a:xfrm>
            <a:off x="3467091" y="3686147"/>
            <a:ext cx="242410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Energy efficiency across 6 GPU platforms</a:t>
            </a:r>
            <a:endParaRPr lang="en-US" sz="788" dirty="0"/>
          </a:p>
        </p:txBody>
      </p:sp>
      <p:sp>
        <p:nvSpPr>
          <p:cNvPr id="22" name="Text 16"/>
          <p:cNvSpPr/>
          <p:nvPr/>
        </p:nvSpPr>
        <p:spPr>
          <a:xfrm>
            <a:off x="3467091" y="3829022"/>
            <a:ext cx="242410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A100 PCIE, RTX 4090, V100, etc.</a:t>
            </a:r>
            <a:endParaRPr lang="en-US" sz="788" dirty="0"/>
          </a:p>
        </p:txBody>
      </p:sp>
      <p:sp>
        <p:nvSpPr>
          <p:cNvPr id="23" name="Text 17"/>
          <p:cNvSpPr/>
          <p:nvPr/>
        </p:nvSpPr>
        <p:spPr>
          <a:xfrm>
            <a:off x="3467091" y="3971897"/>
            <a:ext cx="242410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Spanning Volta to Ada Lovelace architectures</a:t>
            </a:r>
            <a:endParaRPr lang="en-US" sz="788" dirty="0"/>
          </a:p>
        </p:txBody>
      </p:sp>
      <p:sp>
        <p:nvSpPr>
          <p:cNvPr id="24" name="Shape 18"/>
          <p:cNvSpPr/>
          <p:nvPr/>
        </p:nvSpPr>
        <p:spPr>
          <a:xfrm>
            <a:off x="6134081" y="3028922"/>
            <a:ext cx="2781319" cy="16859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19"/>
          <p:cNvSpPr/>
          <p:nvPr/>
        </p:nvSpPr>
        <p:spPr>
          <a:xfrm>
            <a:off x="6134081" y="3028922"/>
            <a:ext cx="28575" cy="168592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Shape 20"/>
          <p:cNvSpPr/>
          <p:nvPr/>
        </p:nvSpPr>
        <p:spPr>
          <a:xfrm>
            <a:off x="6276956" y="3171797"/>
            <a:ext cx="428625" cy="428625"/>
          </a:xfrm>
          <a:prstGeom prst="ellipse">
            <a:avLst/>
          </a:prstGeom>
          <a:solidFill>
            <a:srgbClr val="EDE9FE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544" y="3300385"/>
            <a:ext cx="171450" cy="171450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6819881" y="3286097"/>
            <a:ext cx="171514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Novel Efficiency Metrics</a:t>
            </a:r>
            <a:endParaRPr lang="en-US" sz="1125" dirty="0"/>
          </a:p>
        </p:txBody>
      </p:sp>
      <p:sp>
        <p:nvSpPr>
          <p:cNvPr id="29" name="Text 22"/>
          <p:cNvSpPr/>
          <p:nvPr/>
        </p:nvSpPr>
        <p:spPr>
          <a:xfrm>
            <a:off x="6276956" y="3686147"/>
            <a:ext cx="2567006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EOR = Task Performance Score / Energy Consumption (Wh)</a:t>
            </a:r>
            <a:endParaRPr lang="en-US" sz="788" dirty="0"/>
          </a:p>
        </p:txBody>
      </p:sp>
      <p:sp>
        <p:nvSpPr>
          <p:cNvPr id="30" name="Text 23"/>
          <p:cNvSpPr/>
          <p:nvPr/>
        </p:nvSpPr>
        <p:spPr>
          <a:xfrm>
            <a:off x="6276956" y="4057622"/>
            <a:ext cx="2567006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TWEOR = Task Performance / (Energy × Inference Time)</a:t>
            </a:r>
            <a:endParaRPr lang="en-US" sz="788" dirty="0"/>
          </a:p>
        </p:txBody>
      </p:sp>
      <p:sp>
        <p:nvSpPr>
          <p:cNvPr id="31" name="Text 24"/>
          <p:cNvSpPr/>
          <p:nvPr/>
        </p:nvSpPr>
        <p:spPr>
          <a:xfrm>
            <a:off x="6276956" y="4429097"/>
            <a:ext cx="256700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power monitoring at 1Hz sampling</a:t>
            </a:r>
            <a:endParaRPr lang="en-US" sz="788" dirty="0"/>
          </a:p>
        </p:txBody>
      </p:sp>
      <p:sp>
        <p:nvSpPr>
          <p:cNvPr id="32" name="Shape 25"/>
          <p:cNvSpPr/>
          <p:nvPr/>
        </p:nvSpPr>
        <p:spPr>
          <a:xfrm>
            <a:off x="4927181" y="685801"/>
            <a:ext cx="3976789" cy="2171672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26"/>
          <p:cNvSpPr/>
          <p:nvPr/>
        </p:nvSpPr>
        <p:spPr>
          <a:xfrm>
            <a:off x="5914624" y="1262155"/>
            <a:ext cx="2053400" cy="1558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Experimental Design Highlights</a:t>
            </a:r>
            <a:endParaRPr lang="en-US" sz="1013" dirty="0"/>
          </a:p>
        </p:txBody>
      </p:sp>
      <p:sp>
        <p:nvSpPr>
          <p:cNvPr id="34" name="Text 27"/>
          <p:cNvSpPr/>
          <p:nvPr/>
        </p:nvSpPr>
        <p:spPr>
          <a:xfrm>
            <a:off x="5264929" y="1517164"/>
            <a:ext cx="3109903" cy="12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Systematic assessment of quantization impact on energy efficiency</a:t>
            </a:r>
            <a:endParaRPr lang="en-US" sz="788" dirty="0"/>
          </a:p>
        </p:txBody>
      </p:sp>
      <p:sp>
        <p:nvSpPr>
          <p:cNvPr id="35" name="Text 28"/>
          <p:cNvSpPr/>
          <p:nvPr/>
        </p:nvSpPr>
        <p:spPr>
          <a:xfrm>
            <a:off x="5264929" y="1654633"/>
            <a:ext cx="3352791" cy="12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Analysis of hardware architecture characteristics and energy consumption</a:t>
            </a:r>
            <a:endParaRPr lang="en-US" sz="788" dirty="0"/>
          </a:p>
        </p:txBody>
      </p:sp>
      <p:sp>
        <p:nvSpPr>
          <p:cNvPr id="36" name="Text 29"/>
          <p:cNvSpPr/>
          <p:nvPr/>
        </p:nvSpPr>
        <p:spPr>
          <a:xfrm>
            <a:off x="5264929" y="1802915"/>
            <a:ext cx="3352791" cy="12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Novel metrics capturing complex trade-off relationships</a:t>
            </a:r>
            <a:endParaRPr lang="en-US" sz="788" dirty="0"/>
          </a:p>
        </p:txBody>
      </p:sp>
      <p:sp>
        <p:nvSpPr>
          <p:cNvPr id="37" name="Text 30"/>
          <p:cNvSpPr/>
          <p:nvPr/>
        </p:nvSpPr>
        <p:spPr>
          <a:xfrm>
            <a:off x="5264929" y="1956601"/>
            <a:ext cx="2495541" cy="12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Validation of synergistic optimization multiplier effect</a:t>
            </a:r>
            <a:endParaRPr lang="en-US" sz="788" dirty="0"/>
          </a:p>
        </p:txBody>
      </p:sp>
      <p:sp>
        <p:nvSpPr>
          <p:cNvPr id="38" name="Text 31"/>
          <p:cNvSpPr/>
          <p:nvPr/>
        </p:nvSpPr>
        <p:spPr>
          <a:xfrm>
            <a:off x="85724" y="4863127"/>
            <a:ext cx="87582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>
              <a:buNone/>
            </a:pPr>
            <a:r>
              <a:rPr lang="en-US" sz="788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3/10 · Energy-Aware AI Deployment</a:t>
            </a:r>
            <a:endParaRPr lang="en-US" sz="78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8600" y="228600"/>
            <a:ext cx="410109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D904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Quantization Strategy Evaluation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8629650" y="314325"/>
            <a:ext cx="114300" cy="114300"/>
          </a:xfrm>
          <a:prstGeom prst="ellipse">
            <a:avLst/>
          </a:prstGeom>
          <a:solidFill>
            <a:srgbClr val="2563E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8801100" y="314325"/>
            <a:ext cx="114300" cy="114300"/>
          </a:xfrm>
          <a:prstGeom prst="ellipse">
            <a:avLst/>
          </a:prstGeom>
          <a:solidFill>
            <a:srgbClr val="05966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228600" y="685800"/>
            <a:ext cx="4229100" cy="43148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400050" y="857250"/>
            <a:ext cx="39576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Quantization Strategy Comparison</a:t>
            </a:r>
            <a:endParaRPr lang="en-US" sz="1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142987"/>
            <a:ext cx="3886144" cy="1849422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328612" y="3135284"/>
            <a:ext cx="854236" cy="257175"/>
          </a:xfrm>
          <a:prstGeom prst="rect">
            <a:avLst/>
          </a:prstGeom>
          <a:solidFill>
            <a:srgbClr val="1565C0">
              <a:alpha val="1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6"/>
          <p:cNvSpPr/>
          <p:nvPr/>
        </p:nvSpPr>
        <p:spPr>
          <a:xfrm>
            <a:off x="328612" y="3135284"/>
            <a:ext cx="925674" cy="257175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Quantization</a:t>
            </a:r>
            <a:endParaRPr lang="en-US" sz="788" dirty="0"/>
          </a:p>
        </p:txBody>
      </p:sp>
      <p:sp>
        <p:nvSpPr>
          <p:cNvPr id="11" name="Shape 7"/>
          <p:cNvSpPr/>
          <p:nvPr/>
        </p:nvSpPr>
        <p:spPr>
          <a:xfrm>
            <a:off x="1182848" y="3135284"/>
            <a:ext cx="1151120" cy="257175"/>
          </a:xfrm>
          <a:prstGeom prst="rect">
            <a:avLst/>
          </a:prstGeom>
          <a:solidFill>
            <a:srgbClr val="1565C0">
              <a:alpha val="1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8"/>
          <p:cNvSpPr/>
          <p:nvPr/>
        </p:nvSpPr>
        <p:spPr>
          <a:xfrm>
            <a:off x="1182848" y="3135284"/>
            <a:ext cx="1222558" cy="257175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Energy Reduction</a:t>
            </a:r>
            <a:endParaRPr lang="en-US" sz="788" dirty="0"/>
          </a:p>
        </p:txBody>
      </p:sp>
      <p:sp>
        <p:nvSpPr>
          <p:cNvPr id="13" name="Shape 9"/>
          <p:cNvSpPr/>
          <p:nvPr/>
        </p:nvSpPr>
        <p:spPr>
          <a:xfrm>
            <a:off x="2333969" y="3135284"/>
            <a:ext cx="980005" cy="257175"/>
          </a:xfrm>
          <a:prstGeom prst="rect">
            <a:avLst/>
          </a:prstGeom>
          <a:solidFill>
            <a:srgbClr val="1565C0">
              <a:alpha val="1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0"/>
          <p:cNvSpPr/>
          <p:nvPr/>
        </p:nvSpPr>
        <p:spPr>
          <a:xfrm>
            <a:off x="2333969" y="3135284"/>
            <a:ext cx="1051443" cy="257175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Accuracy Loss</a:t>
            </a:r>
            <a:endParaRPr lang="en-US" sz="788" dirty="0"/>
          </a:p>
        </p:txBody>
      </p:sp>
      <p:sp>
        <p:nvSpPr>
          <p:cNvPr id="15" name="Shape 11"/>
          <p:cNvSpPr/>
          <p:nvPr/>
        </p:nvSpPr>
        <p:spPr>
          <a:xfrm>
            <a:off x="3313974" y="3135284"/>
            <a:ext cx="900838" cy="257175"/>
          </a:xfrm>
          <a:prstGeom prst="rect">
            <a:avLst/>
          </a:prstGeom>
          <a:solidFill>
            <a:srgbClr val="1565C0">
              <a:alpha val="1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2"/>
          <p:cNvSpPr/>
          <p:nvPr/>
        </p:nvSpPr>
        <p:spPr>
          <a:xfrm>
            <a:off x="3313974" y="3135284"/>
            <a:ext cx="972276" cy="257175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Best For</a:t>
            </a:r>
            <a:endParaRPr lang="en-US" sz="788" dirty="0"/>
          </a:p>
        </p:txBody>
      </p:sp>
      <p:sp>
        <p:nvSpPr>
          <p:cNvPr id="17" name="Text 13"/>
          <p:cNvSpPr/>
          <p:nvPr/>
        </p:nvSpPr>
        <p:spPr>
          <a:xfrm>
            <a:off x="647346" y="3463896"/>
            <a:ext cx="288178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INT8</a:t>
            </a:r>
            <a:endParaRPr lang="en-US" sz="788" dirty="0"/>
          </a:p>
        </p:txBody>
      </p:sp>
      <p:sp>
        <p:nvSpPr>
          <p:cNvPr id="18" name="Text 14"/>
          <p:cNvSpPr/>
          <p:nvPr/>
        </p:nvSpPr>
        <p:spPr>
          <a:xfrm>
            <a:off x="1182848" y="3392459"/>
            <a:ext cx="1222558" cy="257175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2563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25%</a:t>
            </a:r>
            <a:endParaRPr lang="en-US" sz="788" dirty="0"/>
          </a:p>
        </p:txBody>
      </p:sp>
      <p:sp>
        <p:nvSpPr>
          <p:cNvPr id="19" name="Text 15"/>
          <p:cNvSpPr/>
          <p:nvPr/>
        </p:nvSpPr>
        <p:spPr>
          <a:xfrm>
            <a:off x="2333969" y="3392459"/>
            <a:ext cx="1051443" cy="257175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0.7-0.9%</a:t>
            </a:r>
            <a:endParaRPr lang="en-US" sz="788" dirty="0"/>
          </a:p>
        </p:txBody>
      </p:sp>
      <p:sp>
        <p:nvSpPr>
          <p:cNvPr id="20" name="Text 16"/>
          <p:cNvSpPr/>
          <p:nvPr/>
        </p:nvSpPr>
        <p:spPr>
          <a:xfrm>
            <a:off x="3313974" y="3392459"/>
            <a:ext cx="972276" cy="257175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General Use</a:t>
            </a:r>
            <a:endParaRPr lang="en-US" sz="788" dirty="0"/>
          </a:p>
        </p:txBody>
      </p:sp>
      <p:sp>
        <p:nvSpPr>
          <p:cNvPr id="21" name="Shape 17"/>
          <p:cNvSpPr/>
          <p:nvPr/>
        </p:nvSpPr>
        <p:spPr>
          <a:xfrm>
            <a:off x="328612" y="3649634"/>
            <a:ext cx="3886200" cy="257175"/>
          </a:xfrm>
          <a:prstGeom prst="rect">
            <a:avLst/>
          </a:prstGeom>
          <a:solidFill>
            <a:srgbClr val="0D904F">
              <a:alpha val="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18"/>
          <p:cNvSpPr/>
          <p:nvPr/>
        </p:nvSpPr>
        <p:spPr>
          <a:xfrm>
            <a:off x="480584" y="3721071"/>
            <a:ext cx="62170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FP16 Mixed</a:t>
            </a:r>
            <a:endParaRPr lang="en-US" sz="788" dirty="0"/>
          </a:p>
        </p:txBody>
      </p:sp>
      <p:sp>
        <p:nvSpPr>
          <p:cNvPr id="23" name="Text 19"/>
          <p:cNvSpPr/>
          <p:nvPr/>
        </p:nvSpPr>
        <p:spPr>
          <a:xfrm>
            <a:off x="1182848" y="3649634"/>
            <a:ext cx="1222558" cy="257175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2563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16%</a:t>
            </a:r>
            <a:endParaRPr lang="en-US" sz="788" dirty="0"/>
          </a:p>
        </p:txBody>
      </p:sp>
      <p:sp>
        <p:nvSpPr>
          <p:cNvPr id="24" name="Text 20"/>
          <p:cNvSpPr/>
          <p:nvPr/>
        </p:nvSpPr>
        <p:spPr>
          <a:xfrm>
            <a:off x="2333969" y="3649634"/>
            <a:ext cx="1051443" cy="257175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0.3-0.5%</a:t>
            </a:r>
            <a:endParaRPr lang="en-US" sz="788" dirty="0"/>
          </a:p>
        </p:txBody>
      </p:sp>
      <p:sp>
        <p:nvSpPr>
          <p:cNvPr id="25" name="Text 21"/>
          <p:cNvSpPr/>
          <p:nvPr/>
        </p:nvSpPr>
        <p:spPr>
          <a:xfrm>
            <a:off x="3313974" y="3649634"/>
            <a:ext cx="972276" cy="257175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 Precision</a:t>
            </a:r>
            <a:endParaRPr lang="en-US" sz="788" dirty="0"/>
          </a:p>
        </p:txBody>
      </p:sp>
      <p:sp>
        <p:nvSpPr>
          <p:cNvPr id="26" name="Text 22"/>
          <p:cNvSpPr/>
          <p:nvPr/>
        </p:nvSpPr>
        <p:spPr>
          <a:xfrm>
            <a:off x="547278" y="3978246"/>
            <a:ext cx="48834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Dynamic</a:t>
            </a:r>
            <a:endParaRPr lang="en-US" sz="788" dirty="0"/>
          </a:p>
        </p:txBody>
      </p:sp>
      <p:sp>
        <p:nvSpPr>
          <p:cNvPr id="27" name="Text 23"/>
          <p:cNvSpPr/>
          <p:nvPr/>
        </p:nvSpPr>
        <p:spPr>
          <a:xfrm>
            <a:off x="1182848" y="3906809"/>
            <a:ext cx="1222558" cy="257175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2563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10%</a:t>
            </a:r>
            <a:endParaRPr lang="en-US" sz="788" dirty="0"/>
          </a:p>
        </p:txBody>
      </p:sp>
      <p:sp>
        <p:nvSpPr>
          <p:cNvPr id="28" name="Text 24"/>
          <p:cNvSpPr/>
          <p:nvPr/>
        </p:nvSpPr>
        <p:spPr>
          <a:xfrm>
            <a:off x="2333969" y="3906809"/>
            <a:ext cx="1051443" cy="257175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0.4-0.6%</a:t>
            </a:r>
            <a:endParaRPr lang="en-US" sz="788" dirty="0"/>
          </a:p>
        </p:txBody>
      </p:sp>
      <p:sp>
        <p:nvSpPr>
          <p:cNvPr id="29" name="Text 25"/>
          <p:cNvSpPr/>
          <p:nvPr/>
        </p:nvSpPr>
        <p:spPr>
          <a:xfrm>
            <a:off x="3313974" y="3906809"/>
            <a:ext cx="972276" cy="257175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Varying Input</a:t>
            </a:r>
            <a:endParaRPr lang="en-US" sz="788" dirty="0"/>
          </a:p>
        </p:txBody>
      </p:sp>
      <p:sp>
        <p:nvSpPr>
          <p:cNvPr id="30" name="Shape 26"/>
          <p:cNvSpPr/>
          <p:nvPr/>
        </p:nvSpPr>
        <p:spPr>
          <a:xfrm>
            <a:off x="4686300" y="685800"/>
            <a:ext cx="4229100" cy="23717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7"/>
          <p:cNvSpPr/>
          <p:nvPr/>
        </p:nvSpPr>
        <p:spPr>
          <a:xfrm>
            <a:off x="4857750" y="857250"/>
            <a:ext cx="39576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Findings</a:t>
            </a:r>
            <a:endParaRPr lang="en-US" sz="1350" dirty="0"/>
          </a:p>
        </p:txBody>
      </p:sp>
      <p:sp>
        <p:nvSpPr>
          <p:cNvPr id="32" name="Text 28"/>
          <p:cNvSpPr/>
          <p:nvPr/>
        </p:nvSpPr>
        <p:spPr>
          <a:xfrm>
            <a:off x="5000625" y="1200150"/>
            <a:ext cx="38147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INT8 Quantization Shows Strongest Impact:</a:t>
            </a:r>
            <a:endParaRPr lang="en-US" sz="1013" dirty="0"/>
          </a:p>
        </p:txBody>
      </p:sp>
      <p:sp>
        <p:nvSpPr>
          <p:cNvPr id="33" name="Text 29"/>
          <p:cNvSpPr/>
          <p:nvPr/>
        </p:nvSpPr>
        <p:spPr>
          <a:xfrm>
            <a:off x="5143500" y="1414463"/>
            <a:ext cx="1110797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b="1" dirty="0">
                <a:solidFill>
                  <a:srgbClr val="2563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25% energy reduction</a:t>
            </a:r>
            <a:endParaRPr lang="en-US" sz="788" dirty="0"/>
          </a:p>
        </p:txBody>
      </p:sp>
      <p:sp>
        <p:nvSpPr>
          <p:cNvPr id="34" name="Text 30"/>
          <p:cNvSpPr/>
          <p:nvPr/>
        </p:nvSpPr>
        <p:spPr>
          <a:xfrm>
            <a:off x="6182860" y="1414463"/>
            <a:ext cx="2234012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with only 0.7-0.9 percentage point accuracy loss</a:t>
            </a:r>
            <a:endParaRPr lang="en-US" sz="788" dirty="0"/>
          </a:p>
        </p:txBody>
      </p:sp>
      <p:sp>
        <p:nvSpPr>
          <p:cNvPr id="35" name="Text 31"/>
          <p:cNvSpPr/>
          <p:nvPr/>
        </p:nvSpPr>
        <p:spPr>
          <a:xfrm>
            <a:off x="5143500" y="1543050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DeepSeek-7B: 39.65Wh → 29.74Wh, 32% EOR improvement</a:t>
            </a:r>
            <a:endParaRPr lang="en-US" sz="788" dirty="0"/>
          </a:p>
        </p:txBody>
      </p:sp>
      <p:sp>
        <p:nvSpPr>
          <p:cNvPr id="36" name="Text 32"/>
          <p:cNvSpPr/>
          <p:nvPr/>
        </p:nvSpPr>
        <p:spPr>
          <a:xfrm>
            <a:off x="5000625" y="1800225"/>
            <a:ext cx="38147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FP16 Mixed Precision Provides Balance:</a:t>
            </a:r>
            <a:endParaRPr lang="en-US" sz="1013" dirty="0"/>
          </a:p>
        </p:txBody>
      </p:sp>
      <p:sp>
        <p:nvSpPr>
          <p:cNvPr id="37" name="Text 33"/>
          <p:cNvSpPr/>
          <p:nvPr/>
        </p:nvSpPr>
        <p:spPr>
          <a:xfrm>
            <a:off x="5143500" y="2000250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16% energy reduction with better accuracy preservation</a:t>
            </a:r>
            <a:endParaRPr lang="en-US" sz="788" dirty="0"/>
          </a:p>
        </p:txBody>
      </p:sp>
      <p:sp>
        <p:nvSpPr>
          <p:cNvPr id="38" name="Text 34"/>
          <p:cNvSpPr/>
          <p:nvPr/>
        </p:nvSpPr>
        <p:spPr>
          <a:xfrm>
            <a:off x="5143500" y="2143125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Particularly suitable for high-precision requirements</a:t>
            </a:r>
            <a:endParaRPr lang="en-US" sz="788" dirty="0"/>
          </a:p>
        </p:txBody>
      </p:sp>
      <p:sp>
        <p:nvSpPr>
          <p:cNvPr id="39" name="Text 35"/>
          <p:cNvSpPr/>
          <p:nvPr/>
        </p:nvSpPr>
        <p:spPr>
          <a:xfrm>
            <a:off x="5000625" y="2400300"/>
            <a:ext cx="38147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Dynamic Quantization Offers Flexibility:</a:t>
            </a:r>
            <a:endParaRPr lang="en-US" sz="1013" dirty="0"/>
          </a:p>
        </p:txBody>
      </p:sp>
      <p:sp>
        <p:nvSpPr>
          <p:cNvPr id="40" name="Text 36"/>
          <p:cNvSpPr/>
          <p:nvPr/>
        </p:nvSpPr>
        <p:spPr>
          <a:xfrm>
            <a:off x="5143500" y="2600325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10% energy reduction with runtime adaptability</a:t>
            </a:r>
            <a:endParaRPr lang="en-US" sz="788" dirty="0"/>
          </a:p>
        </p:txBody>
      </p:sp>
      <p:sp>
        <p:nvSpPr>
          <p:cNvPr id="41" name="Text 37"/>
          <p:cNvSpPr/>
          <p:nvPr/>
        </p:nvSpPr>
        <p:spPr>
          <a:xfrm>
            <a:off x="5143500" y="2743200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Ideal for varying input complexity scenarios</a:t>
            </a:r>
            <a:endParaRPr lang="en-US" sz="788" dirty="0"/>
          </a:p>
        </p:txBody>
      </p:sp>
      <p:sp>
        <p:nvSpPr>
          <p:cNvPr id="42" name="Shape 38"/>
          <p:cNvSpPr/>
          <p:nvPr/>
        </p:nvSpPr>
        <p:spPr>
          <a:xfrm>
            <a:off x="4686300" y="3228975"/>
            <a:ext cx="4229100" cy="17716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3" name="Text 39"/>
          <p:cNvSpPr/>
          <p:nvPr/>
        </p:nvSpPr>
        <p:spPr>
          <a:xfrm>
            <a:off x="4857750" y="3400425"/>
            <a:ext cx="39576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Performance-Energy Trade-offs</a:t>
            </a:r>
            <a:endParaRPr lang="en-US" sz="1350" dirty="0"/>
          </a:p>
        </p:txBody>
      </p:sp>
      <p:sp>
        <p:nvSpPr>
          <p:cNvPr id="44" name="Text 40"/>
          <p:cNvSpPr/>
          <p:nvPr/>
        </p:nvSpPr>
        <p:spPr>
          <a:xfrm>
            <a:off x="5000625" y="3743325"/>
            <a:ext cx="38147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Model-Specific Variations:</a:t>
            </a:r>
            <a:endParaRPr lang="en-US" sz="1013" dirty="0"/>
          </a:p>
        </p:txBody>
      </p:sp>
      <p:sp>
        <p:nvSpPr>
          <p:cNvPr id="45" name="Text 41"/>
          <p:cNvSpPr/>
          <p:nvPr/>
        </p:nvSpPr>
        <p:spPr>
          <a:xfrm>
            <a:off x="5143500" y="3943350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Llama2-7B showed highest quantization compatibility</a:t>
            </a:r>
            <a:endParaRPr lang="en-US" sz="788" dirty="0"/>
          </a:p>
        </p:txBody>
      </p:sp>
      <p:sp>
        <p:nvSpPr>
          <p:cNvPr id="46" name="Text 42"/>
          <p:cNvSpPr/>
          <p:nvPr/>
        </p:nvSpPr>
        <p:spPr>
          <a:xfrm>
            <a:off x="5143500" y="4086225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Mistral-7B demonstrated best accuracy retention</a:t>
            </a:r>
            <a:endParaRPr lang="en-US" sz="788" dirty="0"/>
          </a:p>
        </p:txBody>
      </p:sp>
      <p:sp>
        <p:nvSpPr>
          <p:cNvPr id="47" name="Text 43"/>
          <p:cNvSpPr/>
          <p:nvPr/>
        </p:nvSpPr>
        <p:spPr>
          <a:xfrm>
            <a:off x="5000625" y="4343400"/>
            <a:ext cx="38147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Task-Dependent Effects:</a:t>
            </a:r>
            <a:endParaRPr lang="en-US" sz="1013" dirty="0"/>
          </a:p>
        </p:txBody>
      </p:sp>
      <p:sp>
        <p:nvSpPr>
          <p:cNvPr id="48" name="Text 44"/>
          <p:cNvSpPr/>
          <p:nvPr/>
        </p:nvSpPr>
        <p:spPr>
          <a:xfrm>
            <a:off x="5143500" y="4543425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Reasoning tasks (GSM8K) more sensitive to quantization</a:t>
            </a:r>
            <a:endParaRPr lang="en-US" sz="788" dirty="0"/>
          </a:p>
        </p:txBody>
      </p:sp>
      <p:sp>
        <p:nvSpPr>
          <p:cNvPr id="49" name="Text 45"/>
          <p:cNvSpPr/>
          <p:nvPr/>
        </p:nvSpPr>
        <p:spPr>
          <a:xfrm>
            <a:off x="5143500" y="4686300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Knowledge tasks (MMLU) showed robust performance</a:t>
            </a:r>
            <a:endParaRPr lang="en-US" sz="788" dirty="0"/>
          </a:p>
        </p:txBody>
      </p:sp>
      <p:sp>
        <p:nvSpPr>
          <p:cNvPr id="50" name="Text 46"/>
          <p:cNvSpPr/>
          <p:nvPr/>
        </p:nvSpPr>
        <p:spPr>
          <a:xfrm>
            <a:off x="-1993107" y="4263996"/>
            <a:ext cx="85296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Insight:</a:t>
            </a:r>
            <a:endParaRPr lang="en-US" sz="1013" dirty="0"/>
          </a:p>
        </p:txBody>
      </p:sp>
      <p:sp>
        <p:nvSpPr>
          <p:cNvPr id="51" name="Text 47"/>
          <p:cNvSpPr/>
          <p:nvPr/>
        </p:nvSpPr>
        <p:spPr>
          <a:xfrm>
            <a:off x="-1921669" y="4537888"/>
            <a:ext cx="8529638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Different quantization strategies excel in different contexts, </a:t>
            </a:r>
          </a:p>
          <a:p>
            <a:pPr marL="0" indent="0" algn="ctr"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requiring application-specific selection</a:t>
            </a:r>
            <a:endParaRPr lang="en-US" sz="900" dirty="0"/>
          </a:p>
        </p:txBody>
      </p:sp>
      <p:sp>
        <p:nvSpPr>
          <p:cNvPr id="52" name="Text 48"/>
          <p:cNvSpPr/>
          <p:nvPr/>
        </p:nvSpPr>
        <p:spPr>
          <a:xfrm>
            <a:off x="42862" y="4982906"/>
            <a:ext cx="87582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>
              <a:buNone/>
            </a:pPr>
            <a:r>
              <a:rPr lang="en-US" sz="788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4/10 · Energy-Aware AI Deployment</a:t>
            </a:r>
            <a:endParaRPr lang="en-US" sz="78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8600" y="228600"/>
            <a:ext cx="347789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D904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Hardware Platform Analysis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8629650" y="314325"/>
            <a:ext cx="114300" cy="114300"/>
          </a:xfrm>
          <a:prstGeom prst="ellipse">
            <a:avLst/>
          </a:prstGeom>
          <a:solidFill>
            <a:srgbClr val="2563E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8801100" y="314325"/>
            <a:ext cx="114300" cy="114300"/>
          </a:xfrm>
          <a:prstGeom prst="ellipse">
            <a:avLst/>
          </a:prstGeom>
          <a:solidFill>
            <a:srgbClr val="05966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228600" y="685800"/>
            <a:ext cx="4229100" cy="44577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400050" y="857250"/>
            <a:ext cx="39576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Hardware Performance Heatmap</a:t>
            </a:r>
            <a:endParaRPr lang="en-US" sz="1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353" y="1314450"/>
            <a:ext cx="2245593" cy="228600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400050" y="3829050"/>
            <a:ext cx="3886200" cy="25717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6"/>
          <p:cNvSpPr/>
          <p:nvPr/>
        </p:nvSpPr>
        <p:spPr>
          <a:xfrm>
            <a:off x="400050" y="3829050"/>
            <a:ext cx="909377" cy="257175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788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Platform</a:t>
            </a:r>
            <a:endParaRPr lang="en-US" sz="788" dirty="0"/>
          </a:p>
        </p:txBody>
      </p:sp>
      <p:sp>
        <p:nvSpPr>
          <p:cNvPr id="11" name="Text 7"/>
          <p:cNvSpPr/>
          <p:nvPr/>
        </p:nvSpPr>
        <p:spPr>
          <a:xfrm>
            <a:off x="1237990" y="3829050"/>
            <a:ext cx="959858" cy="257175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Architecture</a:t>
            </a:r>
            <a:endParaRPr lang="en-US" sz="788" dirty="0"/>
          </a:p>
        </p:txBody>
      </p:sp>
      <p:sp>
        <p:nvSpPr>
          <p:cNvPr id="12" name="Text 8"/>
          <p:cNvSpPr/>
          <p:nvPr/>
        </p:nvSpPr>
        <p:spPr>
          <a:xfrm>
            <a:off x="2126410" y="3829050"/>
            <a:ext cx="925116" cy="257175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Memory BW</a:t>
            </a:r>
            <a:endParaRPr lang="en-US" sz="788" dirty="0"/>
          </a:p>
        </p:txBody>
      </p:sp>
      <p:sp>
        <p:nvSpPr>
          <p:cNvPr id="13" name="Text 9"/>
          <p:cNvSpPr/>
          <p:nvPr/>
        </p:nvSpPr>
        <p:spPr>
          <a:xfrm>
            <a:off x="2980088" y="3829050"/>
            <a:ext cx="1377600" cy="257175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Efficiency Gain</a:t>
            </a:r>
            <a:endParaRPr lang="en-US" sz="788" dirty="0"/>
          </a:p>
        </p:txBody>
      </p:sp>
      <p:sp>
        <p:nvSpPr>
          <p:cNvPr id="14" name="Text 10"/>
          <p:cNvSpPr/>
          <p:nvPr/>
        </p:nvSpPr>
        <p:spPr>
          <a:xfrm>
            <a:off x="400050" y="4086225"/>
            <a:ext cx="909377" cy="257175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A100 PCIE</a:t>
            </a:r>
            <a:endParaRPr lang="en-US" sz="788" dirty="0"/>
          </a:p>
        </p:txBody>
      </p:sp>
      <p:sp>
        <p:nvSpPr>
          <p:cNvPr id="15" name="Text 11"/>
          <p:cNvSpPr/>
          <p:nvPr/>
        </p:nvSpPr>
        <p:spPr>
          <a:xfrm>
            <a:off x="1237990" y="4086225"/>
            <a:ext cx="959858" cy="257175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Ampere</a:t>
            </a:r>
            <a:endParaRPr lang="en-US" sz="788" dirty="0"/>
          </a:p>
        </p:txBody>
      </p:sp>
      <p:sp>
        <p:nvSpPr>
          <p:cNvPr id="16" name="Text 12"/>
          <p:cNvSpPr/>
          <p:nvPr/>
        </p:nvSpPr>
        <p:spPr>
          <a:xfrm>
            <a:off x="2126410" y="4086225"/>
            <a:ext cx="925116" cy="257175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1,555 GB/s</a:t>
            </a:r>
            <a:endParaRPr lang="en-US" sz="788" dirty="0"/>
          </a:p>
        </p:txBody>
      </p:sp>
      <p:sp>
        <p:nvSpPr>
          <p:cNvPr id="17" name="Text 13"/>
          <p:cNvSpPr/>
          <p:nvPr/>
        </p:nvSpPr>
        <p:spPr>
          <a:xfrm>
            <a:off x="2980088" y="4086225"/>
            <a:ext cx="1377600" cy="257175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2563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Baseline</a:t>
            </a:r>
            <a:endParaRPr lang="en-US" sz="788" dirty="0"/>
          </a:p>
        </p:txBody>
      </p:sp>
      <p:sp>
        <p:nvSpPr>
          <p:cNvPr id="18" name="Shape 14"/>
          <p:cNvSpPr/>
          <p:nvPr/>
        </p:nvSpPr>
        <p:spPr>
          <a:xfrm>
            <a:off x="400050" y="4343400"/>
            <a:ext cx="3886200" cy="257175"/>
          </a:xfrm>
          <a:prstGeom prst="rect">
            <a:avLst/>
          </a:prstGeom>
          <a:solidFill>
            <a:srgbClr val="F9FAF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5"/>
          <p:cNvSpPr/>
          <p:nvPr/>
        </p:nvSpPr>
        <p:spPr>
          <a:xfrm>
            <a:off x="400050" y="4343400"/>
            <a:ext cx="909377" cy="257175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RTX 4090</a:t>
            </a:r>
            <a:endParaRPr lang="en-US" sz="788" dirty="0"/>
          </a:p>
        </p:txBody>
      </p:sp>
      <p:sp>
        <p:nvSpPr>
          <p:cNvPr id="20" name="Text 16"/>
          <p:cNvSpPr/>
          <p:nvPr/>
        </p:nvSpPr>
        <p:spPr>
          <a:xfrm>
            <a:off x="1237990" y="4343400"/>
            <a:ext cx="959858" cy="257175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Ada Lovelace</a:t>
            </a:r>
            <a:endParaRPr lang="en-US" sz="788" dirty="0"/>
          </a:p>
        </p:txBody>
      </p:sp>
      <p:sp>
        <p:nvSpPr>
          <p:cNvPr id="21" name="Text 17"/>
          <p:cNvSpPr/>
          <p:nvPr/>
        </p:nvSpPr>
        <p:spPr>
          <a:xfrm>
            <a:off x="2126410" y="4343400"/>
            <a:ext cx="925116" cy="257175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1,008 GB/s</a:t>
            </a:r>
            <a:endParaRPr lang="en-US" sz="788" dirty="0"/>
          </a:p>
        </p:txBody>
      </p:sp>
      <p:sp>
        <p:nvSpPr>
          <p:cNvPr id="22" name="Text 18"/>
          <p:cNvSpPr/>
          <p:nvPr/>
        </p:nvSpPr>
        <p:spPr>
          <a:xfrm>
            <a:off x="2980088" y="4343400"/>
            <a:ext cx="1377600" cy="257175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0596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20-30%</a:t>
            </a:r>
            <a:endParaRPr lang="en-US" sz="788" dirty="0"/>
          </a:p>
        </p:txBody>
      </p:sp>
      <p:sp>
        <p:nvSpPr>
          <p:cNvPr id="23" name="Text 19"/>
          <p:cNvSpPr/>
          <p:nvPr/>
        </p:nvSpPr>
        <p:spPr>
          <a:xfrm>
            <a:off x="400050" y="4600575"/>
            <a:ext cx="909377" cy="257175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RTX 4060 Ti</a:t>
            </a:r>
            <a:endParaRPr lang="en-US" sz="788" dirty="0"/>
          </a:p>
        </p:txBody>
      </p:sp>
      <p:sp>
        <p:nvSpPr>
          <p:cNvPr id="24" name="Text 20"/>
          <p:cNvSpPr/>
          <p:nvPr/>
        </p:nvSpPr>
        <p:spPr>
          <a:xfrm>
            <a:off x="1237990" y="4600575"/>
            <a:ext cx="959858" cy="257175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Ada Lovelace</a:t>
            </a:r>
            <a:endParaRPr lang="en-US" sz="788" dirty="0"/>
          </a:p>
        </p:txBody>
      </p:sp>
      <p:sp>
        <p:nvSpPr>
          <p:cNvPr id="25" name="Text 21"/>
          <p:cNvSpPr/>
          <p:nvPr/>
        </p:nvSpPr>
        <p:spPr>
          <a:xfrm>
            <a:off x="2126410" y="4600575"/>
            <a:ext cx="925116" cy="257175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288 GB/s</a:t>
            </a:r>
            <a:endParaRPr lang="en-US" sz="788" dirty="0"/>
          </a:p>
        </p:txBody>
      </p:sp>
      <p:sp>
        <p:nvSpPr>
          <p:cNvPr id="26" name="Text 22"/>
          <p:cNvSpPr/>
          <p:nvPr/>
        </p:nvSpPr>
        <p:spPr>
          <a:xfrm>
            <a:off x="2980088" y="4600575"/>
            <a:ext cx="1377600" cy="257175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0596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Best for constraints</a:t>
            </a:r>
            <a:endParaRPr lang="en-US" sz="788" dirty="0"/>
          </a:p>
        </p:txBody>
      </p:sp>
      <p:sp>
        <p:nvSpPr>
          <p:cNvPr id="27" name="Shape 23"/>
          <p:cNvSpPr/>
          <p:nvPr/>
        </p:nvSpPr>
        <p:spPr>
          <a:xfrm>
            <a:off x="4686300" y="685800"/>
            <a:ext cx="4229100" cy="2514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4"/>
          <p:cNvSpPr/>
          <p:nvPr/>
        </p:nvSpPr>
        <p:spPr>
          <a:xfrm>
            <a:off x="4857750" y="857250"/>
            <a:ext cx="39576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Findings</a:t>
            </a:r>
            <a:endParaRPr lang="en-US" sz="1350" dirty="0"/>
          </a:p>
        </p:txBody>
      </p:sp>
      <p:sp>
        <p:nvSpPr>
          <p:cNvPr id="29" name="Text 25"/>
          <p:cNvSpPr/>
          <p:nvPr/>
        </p:nvSpPr>
        <p:spPr>
          <a:xfrm>
            <a:off x="5000625" y="1200150"/>
            <a:ext cx="38147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A100 PCIE: All-Around Champion</a:t>
            </a:r>
            <a:endParaRPr lang="en-US" sz="1013" dirty="0"/>
          </a:p>
        </p:txBody>
      </p:sp>
      <p:sp>
        <p:nvSpPr>
          <p:cNvPr id="30" name="Text 26"/>
          <p:cNvSpPr/>
          <p:nvPr/>
        </p:nvSpPr>
        <p:spPr>
          <a:xfrm>
            <a:off x="5143500" y="1400175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Highest energy efficiency across all workloads</a:t>
            </a:r>
            <a:endParaRPr lang="en-US" sz="788" dirty="0"/>
          </a:p>
        </p:txBody>
      </p:sp>
      <p:sp>
        <p:nvSpPr>
          <p:cNvPr id="31" name="Text 27"/>
          <p:cNvSpPr/>
          <p:nvPr/>
        </p:nvSpPr>
        <p:spPr>
          <a:xfrm>
            <a:off x="5143500" y="1543050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 memory bandwidth (1,555 GB/s) advantage</a:t>
            </a:r>
            <a:endParaRPr lang="en-US" sz="788" dirty="0"/>
          </a:p>
        </p:txBody>
      </p:sp>
      <p:sp>
        <p:nvSpPr>
          <p:cNvPr id="32" name="Text 28"/>
          <p:cNvSpPr/>
          <p:nvPr/>
        </p:nvSpPr>
        <p:spPr>
          <a:xfrm>
            <a:off x="5143500" y="1685925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3rd-gen Tensor Core architecture benefits</a:t>
            </a:r>
            <a:endParaRPr lang="en-US" sz="788" dirty="0"/>
          </a:p>
        </p:txBody>
      </p:sp>
      <p:sp>
        <p:nvSpPr>
          <p:cNvPr id="33" name="Text 29"/>
          <p:cNvSpPr/>
          <p:nvPr/>
        </p:nvSpPr>
        <p:spPr>
          <a:xfrm>
            <a:off x="5000625" y="1943100"/>
            <a:ext cx="38147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Ada Lovelace Architecture: Next-Gen Benefits</a:t>
            </a:r>
            <a:endParaRPr lang="en-US" sz="1013" dirty="0"/>
          </a:p>
        </p:txBody>
      </p:sp>
      <p:sp>
        <p:nvSpPr>
          <p:cNvPr id="34" name="Text 30"/>
          <p:cNvSpPr/>
          <p:nvPr/>
        </p:nvSpPr>
        <p:spPr>
          <a:xfrm>
            <a:off x="5143500" y="2143125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RTX 4090 shows 20-30% efficiency improvements</a:t>
            </a:r>
            <a:endParaRPr lang="en-US" sz="788" dirty="0"/>
          </a:p>
        </p:txBody>
      </p:sp>
      <p:sp>
        <p:nvSpPr>
          <p:cNvPr id="35" name="Text 31"/>
          <p:cNvSpPr/>
          <p:nvPr/>
        </p:nvSpPr>
        <p:spPr>
          <a:xfrm>
            <a:off x="5143500" y="2286000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4th-gen Tensor Cores excel in mixed precision</a:t>
            </a:r>
            <a:endParaRPr lang="en-US" sz="788" dirty="0"/>
          </a:p>
        </p:txBody>
      </p:sp>
      <p:sp>
        <p:nvSpPr>
          <p:cNvPr id="36" name="Text 32"/>
          <p:cNvSpPr/>
          <p:nvPr/>
        </p:nvSpPr>
        <p:spPr>
          <a:xfrm>
            <a:off x="5143500" y="2428875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Better performance per computational unit</a:t>
            </a:r>
            <a:endParaRPr lang="en-US" sz="788" dirty="0"/>
          </a:p>
        </p:txBody>
      </p:sp>
      <p:sp>
        <p:nvSpPr>
          <p:cNvPr id="37" name="Text 33"/>
          <p:cNvSpPr/>
          <p:nvPr/>
        </p:nvSpPr>
        <p:spPr>
          <a:xfrm>
            <a:off x="5000625" y="2686050"/>
            <a:ext cx="38147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Important Discovery:</a:t>
            </a:r>
            <a:endParaRPr lang="en-US" sz="1013" dirty="0"/>
          </a:p>
        </p:txBody>
      </p:sp>
      <p:sp>
        <p:nvSpPr>
          <p:cNvPr id="38" name="Text 34"/>
          <p:cNvSpPr/>
          <p:nvPr/>
        </p:nvSpPr>
        <p:spPr>
          <a:xfrm>
            <a:off x="5000625" y="2886075"/>
            <a:ext cx="38147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New architectures achieve 15-25% efficiency gains per computational unit</a:t>
            </a:r>
            <a:endParaRPr lang="en-US" sz="788" dirty="0"/>
          </a:p>
        </p:txBody>
      </p:sp>
      <p:sp>
        <p:nvSpPr>
          <p:cNvPr id="39" name="Shape 35"/>
          <p:cNvSpPr/>
          <p:nvPr/>
        </p:nvSpPr>
        <p:spPr>
          <a:xfrm>
            <a:off x="4686300" y="3371850"/>
            <a:ext cx="4229100" cy="17716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6"/>
          <p:cNvSpPr/>
          <p:nvPr/>
        </p:nvSpPr>
        <p:spPr>
          <a:xfrm>
            <a:off x="4857750" y="3543300"/>
            <a:ext cx="39576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Architecture-Specific Insights</a:t>
            </a:r>
            <a:endParaRPr lang="en-US" sz="1350" dirty="0"/>
          </a:p>
        </p:txBody>
      </p:sp>
      <p:sp>
        <p:nvSpPr>
          <p:cNvPr id="41" name="Text 37"/>
          <p:cNvSpPr/>
          <p:nvPr/>
        </p:nvSpPr>
        <p:spPr>
          <a:xfrm>
            <a:off x="5000625" y="3886200"/>
            <a:ext cx="38147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Memory Bandwidth Impact:</a:t>
            </a:r>
            <a:endParaRPr lang="en-US" sz="1013" dirty="0"/>
          </a:p>
        </p:txBody>
      </p:sp>
      <p:sp>
        <p:nvSpPr>
          <p:cNvPr id="42" name="Text 38"/>
          <p:cNvSpPr/>
          <p:nvPr/>
        </p:nvSpPr>
        <p:spPr>
          <a:xfrm>
            <a:off x="5143500" y="4086225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Critical factor for large model inference</a:t>
            </a:r>
            <a:endParaRPr lang="en-US" sz="788" dirty="0"/>
          </a:p>
        </p:txBody>
      </p:sp>
      <p:sp>
        <p:nvSpPr>
          <p:cNvPr id="43" name="Text 39"/>
          <p:cNvSpPr/>
          <p:nvPr/>
        </p:nvSpPr>
        <p:spPr>
          <a:xfrm>
            <a:off x="5143500" y="4229100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Directly correlates with energy efficiency</a:t>
            </a:r>
            <a:endParaRPr lang="en-US" sz="788" dirty="0"/>
          </a:p>
        </p:txBody>
      </p:sp>
      <p:sp>
        <p:nvSpPr>
          <p:cNvPr id="44" name="Text 40"/>
          <p:cNvSpPr/>
          <p:nvPr/>
        </p:nvSpPr>
        <p:spPr>
          <a:xfrm>
            <a:off x="5000625" y="4486275"/>
            <a:ext cx="38147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Consumer vs. Data Center GPUs:</a:t>
            </a:r>
            <a:endParaRPr lang="en-US" sz="1013" dirty="0"/>
          </a:p>
        </p:txBody>
      </p:sp>
      <p:sp>
        <p:nvSpPr>
          <p:cNvPr id="45" name="Text 41"/>
          <p:cNvSpPr/>
          <p:nvPr/>
        </p:nvSpPr>
        <p:spPr>
          <a:xfrm>
            <a:off x="5143500" y="4686300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Consumer GPUs show surprising efficiency</a:t>
            </a:r>
            <a:endParaRPr lang="en-US" sz="788" dirty="0"/>
          </a:p>
        </p:txBody>
      </p:sp>
      <p:sp>
        <p:nvSpPr>
          <p:cNvPr id="46" name="Text 42"/>
          <p:cNvSpPr/>
          <p:nvPr/>
        </p:nvSpPr>
        <p:spPr>
          <a:xfrm>
            <a:off x="5143500" y="4829175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Cost-performance ratio favors newer architectures</a:t>
            </a:r>
            <a:endParaRPr lang="en-US" sz="788" dirty="0"/>
          </a:p>
        </p:txBody>
      </p:sp>
      <p:sp>
        <p:nvSpPr>
          <p:cNvPr id="47" name="Shape 43"/>
          <p:cNvSpPr/>
          <p:nvPr/>
        </p:nvSpPr>
        <p:spPr>
          <a:xfrm>
            <a:off x="228600" y="5314950"/>
            <a:ext cx="8686800" cy="11430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4"/>
          <p:cNvSpPr/>
          <p:nvPr/>
        </p:nvSpPr>
        <p:spPr>
          <a:xfrm>
            <a:off x="342900" y="5429250"/>
            <a:ext cx="85296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Clear Platform Specialization</a:t>
            </a:r>
            <a:endParaRPr lang="en-US" sz="1125" dirty="0"/>
          </a:p>
        </p:txBody>
      </p:sp>
      <p:sp>
        <p:nvSpPr>
          <p:cNvPr id="49" name="Shape 45"/>
          <p:cNvSpPr/>
          <p:nvPr/>
        </p:nvSpPr>
        <p:spPr>
          <a:xfrm>
            <a:off x="342900" y="5715000"/>
            <a:ext cx="2743200" cy="628650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6"/>
          <p:cNvSpPr/>
          <p:nvPr/>
        </p:nvSpPr>
        <p:spPr>
          <a:xfrm>
            <a:off x="342900" y="5715000"/>
            <a:ext cx="28575" cy="62865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Text 47"/>
          <p:cNvSpPr/>
          <p:nvPr/>
        </p:nvSpPr>
        <p:spPr>
          <a:xfrm>
            <a:off x="428625" y="5800725"/>
            <a:ext cx="26431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High-bandwidth platforms</a:t>
            </a:r>
            <a:endParaRPr lang="en-US" sz="900" dirty="0"/>
          </a:p>
        </p:txBody>
      </p:sp>
      <p:sp>
        <p:nvSpPr>
          <p:cNvPr id="52" name="Text 48"/>
          <p:cNvSpPr/>
          <p:nvPr/>
        </p:nvSpPr>
        <p:spPr>
          <a:xfrm>
            <a:off x="428625" y="5972175"/>
            <a:ext cx="26431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A100, V100: Computational advantage for complex tasks</a:t>
            </a:r>
            <a:endParaRPr lang="en-US" sz="788" dirty="0"/>
          </a:p>
        </p:txBody>
      </p:sp>
      <p:sp>
        <p:nvSpPr>
          <p:cNvPr id="53" name="Shape 49"/>
          <p:cNvSpPr/>
          <p:nvPr/>
        </p:nvSpPr>
        <p:spPr>
          <a:xfrm>
            <a:off x="3200400" y="5715000"/>
            <a:ext cx="2743200" cy="628650"/>
          </a:xfrm>
          <a:prstGeom prst="rect">
            <a:avLst/>
          </a:prstGeom>
          <a:solidFill>
            <a:srgbClr val="ECFD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4" name="Shape 50"/>
          <p:cNvSpPr/>
          <p:nvPr/>
        </p:nvSpPr>
        <p:spPr>
          <a:xfrm>
            <a:off x="3200400" y="5715000"/>
            <a:ext cx="28575" cy="62865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5" name="Text 51"/>
          <p:cNvSpPr/>
          <p:nvPr/>
        </p:nvSpPr>
        <p:spPr>
          <a:xfrm>
            <a:off x="3286125" y="5800725"/>
            <a:ext cx="26431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65F4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Power-efficient architectures</a:t>
            </a:r>
            <a:endParaRPr lang="en-US" sz="900" dirty="0"/>
          </a:p>
        </p:txBody>
      </p:sp>
      <p:sp>
        <p:nvSpPr>
          <p:cNvPr id="56" name="Text 52"/>
          <p:cNvSpPr/>
          <p:nvPr/>
        </p:nvSpPr>
        <p:spPr>
          <a:xfrm>
            <a:off x="3286125" y="5972175"/>
            <a:ext cx="264318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RTX 4060 Ti: Optimal for resource-constrained environments</a:t>
            </a:r>
            <a:endParaRPr lang="en-US" sz="788" dirty="0"/>
          </a:p>
        </p:txBody>
      </p:sp>
      <p:sp>
        <p:nvSpPr>
          <p:cNvPr id="57" name="Shape 53"/>
          <p:cNvSpPr/>
          <p:nvPr/>
        </p:nvSpPr>
        <p:spPr>
          <a:xfrm>
            <a:off x="6057900" y="5715000"/>
            <a:ext cx="2743200" cy="628650"/>
          </a:xfrm>
          <a:prstGeom prst="rect">
            <a:avLst/>
          </a:prstGeom>
          <a:solidFill>
            <a:srgbClr val="F5F3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8" name="Shape 54"/>
          <p:cNvSpPr/>
          <p:nvPr/>
        </p:nvSpPr>
        <p:spPr>
          <a:xfrm>
            <a:off x="6057900" y="5715000"/>
            <a:ext cx="28575" cy="62865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9" name="Text 55"/>
          <p:cNvSpPr/>
          <p:nvPr/>
        </p:nvSpPr>
        <p:spPr>
          <a:xfrm>
            <a:off x="6143625" y="5800725"/>
            <a:ext cx="26431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5B21B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High-performance consumer</a:t>
            </a:r>
            <a:endParaRPr lang="en-US" sz="900" dirty="0"/>
          </a:p>
        </p:txBody>
      </p:sp>
      <p:sp>
        <p:nvSpPr>
          <p:cNvPr id="60" name="Text 56"/>
          <p:cNvSpPr/>
          <p:nvPr/>
        </p:nvSpPr>
        <p:spPr>
          <a:xfrm>
            <a:off x="6143625" y="5972175"/>
            <a:ext cx="26431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RTX 4090: Ideal balance for research environments</a:t>
            </a:r>
            <a:endParaRPr lang="en-US" sz="788" dirty="0"/>
          </a:p>
        </p:txBody>
      </p:sp>
      <p:sp>
        <p:nvSpPr>
          <p:cNvPr id="61" name="Text 57"/>
          <p:cNvSpPr/>
          <p:nvPr/>
        </p:nvSpPr>
        <p:spPr>
          <a:xfrm>
            <a:off x="228600" y="6572250"/>
            <a:ext cx="87582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>
              <a:buNone/>
            </a:pPr>
            <a:r>
              <a:rPr lang="en-US" sz="788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5/10 · Energy-Aware AI Deployment</a:t>
            </a:r>
            <a:endParaRPr lang="en-US" sz="78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8600" y="228600"/>
            <a:ext cx="3872554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D904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Synergistic Optimization Effect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8629650" y="314325"/>
            <a:ext cx="114300" cy="114300"/>
          </a:xfrm>
          <a:prstGeom prst="ellipse">
            <a:avLst/>
          </a:prstGeom>
          <a:solidFill>
            <a:srgbClr val="2563E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8801100" y="314325"/>
            <a:ext cx="114300" cy="114300"/>
          </a:xfrm>
          <a:prstGeom prst="ellipse">
            <a:avLst/>
          </a:prstGeom>
          <a:solidFill>
            <a:srgbClr val="05966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228600" y="685800"/>
            <a:ext cx="4229100" cy="42862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400050" y="857250"/>
            <a:ext cx="39576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Synergy Effect Visualization</a:t>
            </a:r>
            <a:endParaRPr lang="en-US" sz="1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109853"/>
            <a:ext cx="3886172" cy="2112262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342900" y="3286125"/>
            <a:ext cx="1219181" cy="885825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6"/>
          <p:cNvSpPr/>
          <p:nvPr/>
        </p:nvSpPr>
        <p:spPr>
          <a:xfrm>
            <a:off x="428625" y="3371850"/>
            <a:ext cx="111916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A100 + INT8</a:t>
            </a:r>
            <a:endParaRPr lang="en-US" sz="788" dirty="0"/>
          </a:p>
        </p:txBody>
      </p:sp>
      <p:sp>
        <p:nvSpPr>
          <p:cNvPr id="11" name="Text 7"/>
          <p:cNvSpPr/>
          <p:nvPr/>
        </p:nvSpPr>
        <p:spPr>
          <a:xfrm>
            <a:off x="428625" y="3514725"/>
            <a:ext cx="1119169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250" b="1" dirty="0">
                <a:solidFill>
                  <a:srgbClr val="1565C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40%</a:t>
            </a:r>
            <a:endParaRPr lang="en-US" sz="2250" dirty="0"/>
          </a:p>
        </p:txBody>
      </p:sp>
      <p:sp>
        <p:nvSpPr>
          <p:cNvPr id="12" name="Text 8"/>
          <p:cNvSpPr/>
          <p:nvPr/>
        </p:nvSpPr>
        <p:spPr>
          <a:xfrm>
            <a:off x="428625" y="3943350"/>
            <a:ext cx="111916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Efficiency Improvement</a:t>
            </a:r>
            <a:endParaRPr lang="en-US" sz="788" dirty="0"/>
          </a:p>
        </p:txBody>
      </p:sp>
      <p:sp>
        <p:nvSpPr>
          <p:cNvPr id="13" name="Shape 9"/>
          <p:cNvSpPr/>
          <p:nvPr/>
        </p:nvSpPr>
        <p:spPr>
          <a:xfrm>
            <a:off x="1676381" y="3286125"/>
            <a:ext cx="1219209" cy="885825"/>
          </a:xfrm>
          <a:prstGeom prst="rect">
            <a:avLst/>
          </a:prstGeom>
          <a:solidFill>
            <a:srgbClr val="ECFD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0"/>
          <p:cNvSpPr/>
          <p:nvPr/>
        </p:nvSpPr>
        <p:spPr>
          <a:xfrm>
            <a:off x="1762106" y="3371850"/>
            <a:ext cx="111919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RTX 4090 + FP16</a:t>
            </a:r>
            <a:endParaRPr lang="en-US" sz="788" dirty="0"/>
          </a:p>
        </p:txBody>
      </p:sp>
      <p:sp>
        <p:nvSpPr>
          <p:cNvPr id="15" name="Text 11"/>
          <p:cNvSpPr/>
          <p:nvPr/>
        </p:nvSpPr>
        <p:spPr>
          <a:xfrm>
            <a:off x="1762106" y="3514725"/>
            <a:ext cx="1119197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250" b="1" dirty="0">
                <a:solidFill>
                  <a:srgbClr val="0D904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35%</a:t>
            </a:r>
            <a:endParaRPr lang="en-US" sz="2250" dirty="0"/>
          </a:p>
        </p:txBody>
      </p:sp>
      <p:sp>
        <p:nvSpPr>
          <p:cNvPr id="16" name="Text 12"/>
          <p:cNvSpPr/>
          <p:nvPr/>
        </p:nvSpPr>
        <p:spPr>
          <a:xfrm>
            <a:off x="1762106" y="3943350"/>
            <a:ext cx="111919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Efficiency Gain</a:t>
            </a:r>
            <a:endParaRPr lang="en-US" sz="788" dirty="0"/>
          </a:p>
        </p:txBody>
      </p:sp>
      <p:sp>
        <p:nvSpPr>
          <p:cNvPr id="17" name="Shape 13"/>
          <p:cNvSpPr/>
          <p:nvPr/>
        </p:nvSpPr>
        <p:spPr>
          <a:xfrm>
            <a:off x="3009891" y="3286125"/>
            <a:ext cx="1219209" cy="885825"/>
          </a:xfrm>
          <a:prstGeom prst="rect">
            <a:avLst/>
          </a:prstGeom>
          <a:solidFill>
            <a:srgbClr val="F5F3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4"/>
          <p:cNvSpPr/>
          <p:nvPr/>
        </p:nvSpPr>
        <p:spPr>
          <a:xfrm>
            <a:off x="3095616" y="3371850"/>
            <a:ext cx="111919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Knowledge Distillation</a:t>
            </a:r>
            <a:endParaRPr lang="en-US" sz="788" dirty="0"/>
          </a:p>
        </p:txBody>
      </p:sp>
      <p:sp>
        <p:nvSpPr>
          <p:cNvPr id="19" name="Text 15"/>
          <p:cNvSpPr/>
          <p:nvPr/>
        </p:nvSpPr>
        <p:spPr>
          <a:xfrm>
            <a:off x="3095616" y="3514725"/>
            <a:ext cx="1119197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250" b="1" dirty="0">
                <a:solidFill>
                  <a:srgbClr val="7C3AE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19.8%</a:t>
            </a:r>
            <a:endParaRPr lang="en-US" sz="2250" dirty="0"/>
          </a:p>
        </p:txBody>
      </p:sp>
      <p:sp>
        <p:nvSpPr>
          <p:cNvPr id="20" name="Text 16"/>
          <p:cNvSpPr/>
          <p:nvPr/>
        </p:nvSpPr>
        <p:spPr>
          <a:xfrm>
            <a:off x="3095616" y="3943350"/>
            <a:ext cx="111919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Additional Reduction</a:t>
            </a:r>
            <a:endParaRPr lang="en-US" sz="788" dirty="0"/>
          </a:p>
        </p:txBody>
      </p:sp>
      <p:sp>
        <p:nvSpPr>
          <p:cNvPr id="21" name="Shape 17"/>
          <p:cNvSpPr/>
          <p:nvPr/>
        </p:nvSpPr>
        <p:spPr>
          <a:xfrm>
            <a:off x="4686300" y="685800"/>
            <a:ext cx="4229100" cy="2278856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18"/>
          <p:cNvSpPr/>
          <p:nvPr/>
        </p:nvSpPr>
        <p:spPr>
          <a:xfrm>
            <a:off x="4843462" y="757238"/>
            <a:ext cx="39576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Findings</a:t>
            </a:r>
            <a:endParaRPr lang="en-US" sz="1350" dirty="0"/>
          </a:p>
        </p:txBody>
      </p:sp>
      <p:sp>
        <p:nvSpPr>
          <p:cNvPr id="23" name="Text 19"/>
          <p:cNvSpPr/>
          <p:nvPr/>
        </p:nvSpPr>
        <p:spPr>
          <a:xfrm>
            <a:off x="4986337" y="1100138"/>
            <a:ext cx="38147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Strategic Quantization-Hardware Matching:</a:t>
            </a:r>
            <a:endParaRPr lang="en-US" sz="1013" dirty="0"/>
          </a:p>
        </p:txBody>
      </p:sp>
      <p:sp>
        <p:nvSpPr>
          <p:cNvPr id="24" name="Text 20"/>
          <p:cNvSpPr/>
          <p:nvPr/>
        </p:nvSpPr>
        <p:spPr>
          <a:xfrm>
            <a:off x="5129212" y="1314451"/>
            <a:ext cx="1519665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A100 PCIE + INT8 quantization:</a:t>
            </a:r>
            <a:endParaRPr lang="en-US" sz="788" dirty="0"/>
          </a:p>
        </p:txBody>
      </p:sp>
      <p:sp>
        <p:nvSpPr>
          <p:cNvPr id="25" name="Text 21"/>
          <p:cNvSpPr/>
          <p:nvPr/>
        </p:nvSpPr>
        <p:spPr>
          <a:xfrm>
            <a:off x="6577440" y="1314451"/>
            <a:ext cx="2178118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b="1" dirty="0">
                <a:solidFill>
                  <a:srgbClr val="2563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40% comprehensive efficiency improvement</a:t>
            </a:r>
            <a:endParaRPr lang="en-US" sz="788" dirty="0"/>
          </a:p>
        </p:txBody>
      </p:sp>
      <p:sp>
        <p:nvSpPr>
          <p:cNvPr id="26" name="Text 22"/>
          <p:cNvSpPr/>
          <p:nvPr/>
        </p:nvSpPr>
        <p:spPr>
          <a:xfrm>
            <a:off x="5129212" y="1457326"/>
            <a:ext cx="1651127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RTX 4090 + FP16 mixed precision:</a:t>
            </a:r>
            <a:endParaRPr lang="en-US" sz="788" dirty="0"/>
          </a:p>
        </p:txBody>
      </p:sp>
      <p:sp>
        <p:nvSpPr>
          <p:cNvPr id="27" name="Text 23"/>
          <p:cNvSpPr/>
          <p:nvPr/>
        </p:nvSpPr>
        <p:spPr>
          <a:xfrm>
            <a:off x="6708902" y="1457326"/>
            <a:ext cx="994181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b="1" dirty="0">
                <a:solidFill>
                  <a:srgbClr val="0596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35% efficiency gain</a:t>
            </a:r>
            <a:endParaRPr lang="en-US" sz="788" dirty="0"/>
          </a:p>
        </p:txBody>
      </p:sp>
      <p:sp>
        <p:nvSpPr>
          <p:cNvPr id="28" name="Text 24"/>
          <p:cNvSpPr/>
          <p:nvPr/>
        </p:nvSpPr>
        <p:spPr>
          <a:xfrm>
            <a:off x="5129212" y="1585913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While maintaining 98%+ baseline accuracy</a:t>
            </a:r>
            <a:endParaRPr lang="en-US" sz="788" dirty="0"/>
          </a:p>
        </p:txBody>
      </p:sp>
      <p:sp>
        <p:nvSpPr>
          <p:cNvPr id="29" name="Text 25"/>
          <p:cNvSpPr/>
          <p:nvPr/>
        </p:nvSpPr>
        <p:spPr>
          <a:xfrm>
            <a:off x="4986337" y="1843088"/>
            <a:ext cx="38147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Knowledge Distillation Enhancement:</a:t>
            </a:r>
            <a:endParaRPr lang="en-US" sz="1013" dirty="0"/>
          </a:p>
        </p:txBody>
      </p:sp>
      <p:sp>
        <p:nvSpPr>
          <p:cNvPr id="30" name="Text 26"/>
          <p:cNvSpPr/>
          <p:nvPr/>
        </p:nvSpPr>
        <p:spPr>
          <a:xfrm>
            <a:off x="5129212" y="2043113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DeepSeek-R1-Distill model provides additional 19.8% energy reduction</a:t>
            </a:r>
            <a:endParaRPr lang="en-US" sz="788" dirty="0"/>
          </a:p>
        </p:txBody>
      </p:sp>
      <p:sp>
        <p:nvSpPr>
          <p:cNvPr id="31" name="Text 27"/>
          <p:cNvSpPr/>
          <p:nvPr/>
        </p:nvSpPr>
        <p:spPr>
          <a:xfrm>
            <a:off x="5129212" y="2185988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Cross-platform consistency with enhanced quantization compatibility</a:t>
            </a:r>
            <a:endParaRPr lang="en-US" sz="788" dirty="0"/>
          </a:p>
        </p:txBody>
      </p:sp>
      <p:sp>
        <p:nvSpPr>
          <p:cNvPr id="32" name="Text 28"/>
          <p:cNvSpPr/>
          <p:nvPr/>
        </p:nvSpPr>
        <p:spPr>
          <a:xfrm>
            <a:off x="4986337" y="2443163"/>
            <a:ext cx="38147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EOR and TWEOR Metric Validation:</a:t>
            </a:r>
            <a:endParaRPr lang="en-US" sz="1013" dirty="0"/>
          </a:p>
        </p:txBody>
      </p:sp>
      <p:sp>
        <p:nvSpPr>
          <p:cNvPr id="33" name="Text 29"/>
          <p:cNvSpPr/>
          <p:nvPr/>
        </p:nvSpPr>
        <p:spPr>
          <a:xfrm>
            <a:off x="5129212" y="2643188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Successfully capture performance characteristics missed by traditional metrics</a:t>
            </a:r>
            <a:endParaRPr lang="en-US" sz="788" dirty="0"/>
          </a:p>
        </p:txBody>
      </p:sp>
      <p:sp>
        <p:nvSpPr>
          <p:cNvPr id="34" name="Text 30"/>
          <p:cNvSpPr/>
          <p:nvPr/>
        </p:nvSpPr>
        <p:spPr>
          <a:xfrm>
            <a:off x="5129212" y="2786063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Provide quantitative foundation for deployment decisions</a:t>
            </a:r>
            <a:endParaRPr lang="en-US" sz="788" dirty="0"/>
          </a:p>
        </p:txBody>
      </p:sp>
      <p:sp>
        <p:nvSpPr>
          <p:cNvPr id="35" name="Shape 31"/>
          <p:cNvSpPr/>
          <p:nvPr/>
        </p:nvSpPr>
        <p:spPr>
          <a:xfrm>
            <a:off x="4686300" y="3186578"/>
            <a:ext cx="4229100" cy="17716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2"/>
          <p:cNvSpPr/>
          <p:nvPr/>
        </p:nvSpPr>
        <p:spPr>
          <a:xfrm>
            <a:off x="4800585" y="3315165"/>
            <a:ext cx="39576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Multiplicative vs. Additive Effects</a:t>
            </a:r>
            <a:endParaRPr lang="en-US" sz="1350" dirty="0"/>
          </a:p>
        </p:txBody>
      </p:sp>
      <p:sp>
        <p:nvSpPr>
          <p:cNvPr id="37" name="Text 33"/>
          <p:cNvSpPr/>
          <p:nvPr/>
        </p:nvSpPr>
        <p:spPr>
          <a:xfrm>
            <a:off x="4943460" y="3658065"/>
            <a:ext cx="38147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Beyond Simple Addition:</a:t>
            </a:r>
            <a:endParaRPr lang="en-US" sz="1013" dirty="0"/>
          </a:p>
        </p:txBody>
      </p:sp>
      <p:sp>
        <p:nvSpPr>
          <p:cNvPr id="38" name="Text 34"/>
          <p:cNvSpPr/>
          <p:nvPr/>
        </p:nvSpPr>
        <p:spPr>
          <a:xfrm>
            <a:off x="5086335" y="3858090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Co-optimization yields greater benefits than individual optimizations combined</a:t>
            </a:r>
            <a:endParaRPr lang="en-US" sz="788" dirty="0"/>
          </a:p>
        </p:txBody>
      </p:sp>
      <p:sp>
        <p:nvSpPr>
          <p:cNvPr id="39" name="Text 35"/>
          <p:cNvSpPr/>
          <p:nvPr/>
        </p:nvSpPr>
        <p:spPr>
          <a:xfrm>
            <a:off x="5086335" y="4000965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Hardware-specific quantization tuning unlocks hidden efficiency potential</a:t>
            </a:r>
            <a:endParaRPr lang="en-US" sz="788" dirty="0"/>
          </a:p>
        </p:txBody>
      </p:sp>
      <p:sp>
        <p:nvSpPr>
          <p:cNvPr id="40" name="Text 36"/>
          <p:cNvSpPr/>
          <p:nvPr/>
        </p:nvSpPr>
        <p:spPr>
          <a:xfrm>
            <a:off x="4943460" y="4258140"/>
            <a:ext cx="38147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Architectural Compatibility:</a:t>
            </a:r>
            <a:endParaRPr lang="en-US" sz="1013" dirty="0"/>
          </a:p>
        </p:txBody>
      </p:sp>
      <p:sp>
        <p:nvSpPr>
          <p:cNvPr id="41" name="Text 37"/>
          <p:cNvSpPr/>
          <p:nvPr/>
        </p:nvSpPr>
        <p:spPr>
          <a:xfrm>
            <a:off x="5086335" y="4458165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Ada Lovelace architecture shows superior INT8 compatibility</a:t>
            </a:r>
            <a:endParaRPr lang="en-US" sz="788" dirty="0"/>
          </a:p>
        </p:txBody>
      </p:sp>
      <p:sp>
        <p:nvSpPr>
          <p:cNvPr id="42" name="Text 38"/>
          <p:cNvSpPr/>
          <p:nvPr/>
        </p:nvSpPr>
        <p:spPr>
          <a:xfrm>
            <a:off x="5086335" y="4601040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Ampere architecture excels with dynamic quantization</a:t>
            </a:r>
            <a:endParaRPr lang="en-US" sz="788" dirty="0"/>
          </a:p>
        </p:txBody>
      </p:sp>
      <p:sp>
        <p:nvSpPr>
          <p:cNvPr id="43" name="Text 39"/>
          <p:cNvSpPr/>
          <p:nvPr/>
        </p:nvSpPr>
        <p:spPr>
          <a:xfrm>
            <a:off x="-1978834" y="4350544"/>
            <a:ext cx="85296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Core Discovery:</a:t>
            </a:r>
            <a:endParaRPr lang="en-US" sz="1013" dirty="0"/>
          </a:p>
        </p:txBody>
      </p:sp>
      <p:sp>
        <p:nvSpPr>
          <p:cNvPr id="44" name="Text 40"/>
          <p:cNvSpPr/>
          <p:nvPr/>
        </p:nvSpPr>
        <p:spPr>
          <a:xfrm>
            <a:off x="-1937910" y="4614862"/>
            <a:ext cx="8529638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Hardware-software co-optimization is the key pathway </a:t>
            </a:r>
          </a:p>
          <a:p>
            <a:pPr marL="0" indent="0" algn="ctr"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 energy-efficient AI deployment</a:t>
            </a:r>
            <a:endParaRPr lang="en-US" sz="900" dirty="0"/>
          </a:p>
        </p:txBody>
      </p:sp>
      <p:sp>
        <p:nvSpPr>
          <p:cNvPr id="45" name="Text 41"/>
          <p:cNvSpPr/>
          <p:nvPr/>
        </p:nvSpPr>
        <p:spPr>
          <a:xfrm>
            <a:off x="157162" y="4993482"/>
            <a:ext cx="87582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>
              <a:buNone/>
            </a:pPr>
            <a:r>
              <a:rPr lang="en-US" sz="788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6/10 · Energy-Aware AI Deployment</a:t>
            </a:r>
            <a:endParaRPr lang="en-US" sz="78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8600" y="228600"/>
            <a:ext cx="685894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D904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Application Guidelines: Deployment Recommendations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8629650" y="314325"/>
            <a:ext cx="114300" cy="114300"/>
          </a:xfrm>
          <a:prstGeom prst="ellipse">
            <a:avLst/>
          </a:prstGeom>
          <a:solidFill>
            <a:srgbClr val="2563E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8801100" y="314325"/>
            <a:ext cx="114300" cy="114300"/>
          </a:xfrm>
          <a:prstGeom prst="ellipse">
            <a:avLst/>
          </a:prstGeom>
          <a:solidFill>
            <a:srgbClr val="05966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4"/>
          <p:cNvSpPr/>
          <p:nvPr/>
        </p:nvSpPr>
        <p:spPr>
          <a:xfrm>
            <a:off x="228586" y="614377"/>
            <a:ext cx="8686800" cy="2357423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-2588438" y="683543"/>
            <a:ext cx="84153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Deployment Decision Matrix</a:t>
            </a:r>
            <a:endParaRPr lang="en-US" sz="13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61" y="1001281"/>
            <a:ext cx="3530826" cy="1828772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228586" y="3143222"/>
            <a:ext cx="2781291" cy="18859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7"/>
          <p:cNvSpPr/>
          <p:nvPr/>
        </p:nvSpPr>
        <p:spPr>
          <a:xfrm>
            <a:off x="228586" y="3143222"/>
            <a:ext cx="28575" cy="188595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8"/>
          <p:cNvSpPr/>
          <p:nvPr/>
        </p:nvSpPr>
        <p:spPr>
          <a:xfrm>
            <a:off x="371461" y="3286097"/>
            <a:ext cx="256697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Center Production</a:t>
            </a:r>
            <a:endParaRPr lang="en-US" sz="1125" dirty="0"/>
          </a:p>
        </p:txBody>
      </p:sp>
      <p:sp>
        <p:nvSpPr>
          <p:cNvPr id="13" name="Text 9"/>
          <p:cNvSpPr/>
          <p:nvPr/>
        </p:nvSpPr>
        <p:spPr>
          <a:xfrm>
            <a:off x="371461" y="3571847"/>
            <a:ext cx="256697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Hardware: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371461" y="3743297"/>
            <a:ext cx="256697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1565C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A100 PCIE</a:t>
            </a:r>
            <a:endParaRPr lang="en-US" sz="900" dirty="0"/>
          </a:p>
        </p:txBody>
      </p:sp>
      <p:sp>
        <p:nvSpPr>
          <p:cNvPr id="15" name="Text 11"/>
          <p:cNvSpPr/>
          <p:nvPr/>
        </p:nvSpPr>
        <p:spPr>
          <a:xfrm>
            <a:off x="371461" y="4000472"/>
            <a:ext cx="256697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Quantization:</a:t>
            </a:r>
            <a:endParaRPr lang="en-US" sz="900" dirty="0"/>
          </a:p>
        </p:txBody>
      </p:sp>
      <p:sp>
        <p:nvSpPr>
          <p:cNvPr id="16" name="Text 12"/>
          <p:cNvSpPr/>
          <p:nvPr/>
        </p:nvSpPr>
        <p:spPr>
          <a:xfrm>
            <a:off x="371461" y="4171922"/>
            <a:ext cx="256697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1565C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INT8</a:t>
            </a:r>
            <a:endParaRPr lang="en-US" sz="900" dirty="0"/>
          </a:p>
        </p:txBody>
      </p:sp>
      <p:sp>
        <p:nvSpPr>
          <p:cNvPr id="17" name="Text 13"/>
          <p:cNvSpPr/>
          <p:nvPr/>
        </p:nvSpPr>
        <p:spPr>
          <a:xfrm>
            <a:off x="371461" y="4429097"/>
            <a:ext cx="256697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Expected:</a:t>
            </a:r>
            <a:endParaRPr lang="en-US" sz="900" dirty="0"/>
          </a:p>
        </p:txBody>
      </p:sp>
      <p:sp>
        <p:nvSpPr>
          <p:cNvPr id="18" name="Text 14"/>
          <p:cNvSpPr/>
          <p:nvPr/>
        </p:nvSpPr>
        <p:spPr>
          <a:xfrm>
            <a:off x="514336" y="4600547"/>
            <a:ext cx="242410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98% performance</a:t>
            </a:r>
            <a:endParaRPr lang="en-US" sz="788" dirty="0"/>
          </a:p>
        </p:txBody>
      </p:sp>
      <p:sp>
        <p:nvSpPr>
          <p:cNvPr id="19" name="Text 15"/>
          <p:cNvSpPr/>
          <p:nvPr/>
        </p:nvSpPr>
        <p:spPr>
          <a:xfrm>
            <a:off x="514336" y="4757710"/>
            <a:ext cx="1416583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b="1" dirty="0">
                <a:solidFill>
                  <a:srgbClr val="2563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40% efficiency improvement</a:t>
            </a:r>
            <a:endParaRPr lang="en-US" sz="788" dirty="0"/>
          </a:p>
        </p:txBody>
      </p:sp>
      <p:sp>
        <p:nvSpPr>
          <p:cNvPr id="20" name="Shape 16"/>
          <p:cNvSpPr/>
          <p:nvPr/>
        </p:nvSpPr>
        <p:spPr>
          <a:xfrm>
            <a:off x="3181327" y="3143222"/>
            <a:ext cx="2781291" cy="18859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7"/>
          <p:cNvSpPr/>
          <p:nvPr/>
        </p:nvSpPr>
        <p:spPr>
          <a:xfrm>
            <a:off x="3181327" y="3143222"/>
            <a:ext cx="28575" cy="188595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18"/>
          <p:cNvSpPr/>
          <p:nvPr/>
        </p:nvSpPr>
        <p:spPr>
          <a:xfrm>
            <a:off x="3324202" y="3286097"/>
            <a:ext cx="256697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Enterprise Applications</a:t>
            </a:r>
            <a:endParaRPr lang="en-US" sz="1125" dirty="0"/>
          </a:p>
        </p:txBody>
      </p:sp>
      <p:sp>
        <p:nvSpPr>
          <p:cNvPr id="23" name="Text 19"/>
          <p:cNvSpPr/>
          <p:nvPr/>
        </p:nvSpPr>
        <p:spPr>
          <a:xfrm>
            <a:off x="3324202" y="3571847"/>
            <a:ext cx="256697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Hardware:</a:t>
            </a:r>
            <a:endParaRPr lang="en-US" sz="900" dirty="0"/>
          </a:p>
        </p:txBody>
      </p:sp>
      <p:sp>
        <p:nvSpPr>
          <p:cNvPr id="24" name="Text 20"/>
          <p:cNvSpPr/>
          <p:nvPr/>
        </p:nvSpPr>
        <p:spPr>
          <a:xfrm>
            <a:off x="3324202" y="3743297"/>
            <a:ext cx="256697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D904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RTX 4090</a:t>
            </a:r>
            <a:endParaRPr lang="en-US" sz="900" dirty="0"/>
          </a:p>
        </p:txBody>
      </p:sp>
      <p:sp>
        <p:nvSpPr>
          <p:cNvPr id="25" name="Text 21"/>
          <p:cNvSpPr/>
          <p:nvPr/>
        </p:nvSpPr>
        <p:spPr>
          <a:xfrm>
            <a:off x="3324202" y="4000472"/>
            <a:ext cx="256697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Quantization:</a:t>
            </a:r>
            <a:endParaRPr lang="en-US" sz="900" dirty="0"/>
          </a:p>
        </p:txBody>
      </p:sp>
      <p:sp>
        <p:nvSpPr>
          <p:cNvPr id="26" name="Text 22"/>
          <p:cNvSpPr/>
          <p:nvPr/>
        </p:nvSpPr>
        <p:spPr>
          <a:xfrm>
            <a:off x="3324202" y="4171922"/>
            <a:ext cx="256697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D904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FP16 mixed precision</a:t>
            </a:r>
            <a:endParaRPr lang="en-US" sz="900" dirty="0"/>
          </a:p>
        </p:txBody>
      </p:sp>
      <p:sp>
        <p:nvSpPr>
          <p:cNvPr id="27" name="Text 23"/>
          <p:cNvSpPr/>
          <p:nvPr/>
        </p:nvSpPr>
        <p:spPr>
          <a:xfrm>
            <a:off x="3324202" y="4429097"/>
            <a:ext cx="256697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Expected:</a:t>
            </a:r>
            <a:endParaRPr lang="en-US" sz="900" dirty="0"/>
          </a:p>
        </p:txBody>
      </p:sp>
      <p:sp>
        <p:nvSpPr>
          <p:cNvPr id="28" name="Text 24"/>
          <p:cNvSpPr/>
          <p:nvPr/>
        </p:nvSpPr>
        <p:spPr>
          <a:xfrm>
            <a:off x="3467077" y="4600547"/>
            <a:ext cx="242410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99% performance</a:t>
            </a:r>
            <a:endParaRPr lang="en-US" sz="788" dirty="0"/>
          </a:p>
        </p:txBody>
      </p:sp>
      <p:sp>
        <p:nvSpPr>
          <p:cNvPr id="29" name="Text 25"/>
          <p:cNvSpPr/>
          <p:nvPr/>
        </p:nvSpPr>
        <p:spPr>
          <a:xfrm>
            <a:off x="3467077" y="4757710"/>
            <a:ext cx="1416583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b="1" dirty="0">
                <a:solidFill>
                  <a:srgbClr val="0596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35% efficiency improvement</a:t>
            </a:r>
            <a:endParaRPr lang="en-US" sz="788" dirty="0"/>
          </a:p>
        </p:txBody>
      </p:sp>
      <p:sp>
        <p:nvSpPr>
          <p:cNvPr id="30" name="Shape 26"/>
          <p:cNvSpPr/>
          <p:nvPr/>
        </p:nvSpPr>
        <p:spPr>
          <a:xfrm>
            <a:off x="6134067" y="3143222"/>
            <a:ext cx="2781319" cy="18859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Shape 27"/>
          <p:cNvSpPr/>
          <p:nvPr/>
        </p:nvSpPr>
        <p:spPr>
          <a:xfrm>
            <a:off x="6134067" y="3143222"/>
            <a:ext cx="28575" cy="188595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Text 28"/>
          <p:cNvSpPr/>
          <p:nvPr/>
        </p:nvSpPr>
        <p:spPr>
          <a:xfrm>
            <a:off x="6276942" y="3286097"/>
            <a:ext cx="256700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Edge Computing Deployment</a:t>
            </a:r>
            <a:endParaRPr lang="en-US" sz="1125" dirty="0"/>
          </a:p>
        </p:txBody>
      </p:sp>
      <p:sp>
        <p:nvSpPr>
          <p:cNvPr id="33" name="Text 29"/>
          <p:cNvSpPr/>
          <p:nvPr/>
        </p:nvSpPr>
        <p:spPr>
          <a:xfrm>
            <a:off x="6276942" y="3571847"/>
            <a:ext cx="256700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Hardware:</a:t>
            </a:r>
            <a:endParaRPr lang="en-US" sz="900" dirty="0"/>
          </a:p>
        </p:txBody>
      </p:sp>
      <p:sp>
        <p:nvSpPr>
          <p:cNvPr id="34" name="Text 30"/>
          <p:cNvSpPr/>
          <p:nvPr/>
        </p:nvSpPr>
        <p:spPr>
          <a:xfrm>
            <a:off x="6276942" y="3743297"/>
            <a:ext cx="256700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7C3AE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RTX 4060 Ti</a:t>
            </a:r>
            <a:endParaRPr lang="en-US" sz="900" dirty="0"/>
          </a:p>
        </p:txBody>
      </p:sp>
      <p:sp>
        <p:nvSpPr>
          <p:cNvPr id="35" name="Text 31"/>
          <p:cNvSpPr/>
          <p:nvPr/>
        </p:nvSpPr>
        <p:spPr>
          <a:xfrm>
            <a:off x="6276942" y="4000472"/>
            <a:ext cx="256700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Quantization:</a:t>
            </a:r>
            <a:endParaRPr lang="en-US" sz="900" dirty="0"/>
          </a:p>
        </p:txBody>
      </p:sp>
      <p:sp>
        <p:nvSpPr>
          <p:cNvPr id="36" name="Text 32"/>
          <p:cNvSpPr/>
          <p:nvPr/>
        </p:nvSpPr>
        <p:spPr>
          <a:xfrm>
            <a:off x="6276942" y="4171922"/>
            <a:ext cx="256700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7C3AE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Dynamic quantization</a:t>
            </a:r>
            <a:endParaRPr lang="en-US" sz="900" dirty="0"/>
          </a:p>
        </p:txBody>
      </p:sp>
      <p:sp>
        <p:nvSpPr>
          <p:cNvPr id="37" name="Text 33"/>
          <p:cNvSpPr/>
          <p:nvPr/>
        </p:nvSpPr>
        <p:spPr>
          <a:xfrm>
            <a:off x="6276942" y="4429097"/>
            <a:ext cx="256700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Expected:</a:t>
            </a:r>
            <a:endParaRPr lang="en-US" sz="900" dirty="0"/>
          </a:p>
        </p:txBody>
      </p:sp>
      <p:sp>
        <p:nvSpPr>
          <p:cNvPr id="38" name="Text 34"/>
          <p:cNvSpPr/>
          <p:nvPr/>
        </p:nvSpPr>
        <p:spPr>
          <a:xfrm>
            <a:off x="6419817" y="4600547"/>
            <a:ext cx="242413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95% performance</a:t>
            </a:r>
            <a:endParaRPr lang="en-US" sz="788" dirty="0"/>
          </a:p>
        </p:txBody>
      </p:sp>
      <p:sp>
        <p:nvSpPr>
          <p:cNvPr id="39" name="Text 35"/>
          <p:cNvSpPr/>
          <p:nvPr/>
        </p:nvSpPr>
        <p:spPr>
          <a:xfrm>
            <a:off x="6419817" y="4757710"/>
            <a:ext cx="1416583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b="1" dirty="0">
                <a:solidFill>
                  <a:srgbClr val="7C3AE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25% efficiency improvement</a:t>
            </a:r>
            <a:endParaRPr lang="en-US" sz="788" dirty="0"/>
          </a:p>
        </p:txBody>
      </p:sp>
      <p:sp>
        <p:nvSpPr>
          <p:cNvPr id="40" name="Shape 36"/>
          <p:cNvSpPr/>
          <p:nvPr/>
        </p:nvSpPr>
        <p:spPr>
          <a:xfrm>
            <a:off x="4045162" y="1146543"/>
            <a:ext cx="4634913" cy="12287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7"/>
          <p:cNvSpPr/>
          <p:nvPr/>
        </p:nvSpPr>
        <p:spPr>
          <a:xfrm>
            <a:off x="4188037" y="1302868"/>
            <a:ext cx="4520565" cy="1731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Scenario-Specific Recommendations</a:t>
            </a:r>
            <a:endParaRPr lang="en-US" sz="1125" dirty="0"/>
          </a:p>
        </p:txBody>
      </p:sp>
      <p:sp>
        <p:nvSpPr>
          <p:cNvPr id="42" name="Text 38"/>
          <p:cNvSpPr/>
          <p:nvPr/>
        </p:nvSpPr>
        <p:spPr>
          <a:xfrm>
            <a:off x="4188037" y="1475541"/>
            <a:ext cx="4520565" cy="48500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Our research demonstrates that different deployment scenarios require different hardware-quantization combinations for optimal energy efficiency. Data center environments benefit from high-performance hardware with aggressive quantization strategies, while edge computing needs solutions that balance power consumption and precision.</a:t>
            </a:r>
            <a:endParaRPr lang="en-US" sz="788" dirty="0"/>
          </a:p>
        </p:txBody>
      </p:sp>
      <p:sp>
        <p:nvSpPr>
          <p:cNvPr id="43" name="Text 39"/>
          <p:cNvSpPr/>
          <p:nvPr/>
        </p:nvSpPr>
        <p:spPr>
          <a:xfrm>
            <a:off x="4188037" y="1968267"/>
            <a:ext cx="4520565" cy="2425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By following these recommended configurations, organizations can significantly reduce energy consumption while maintaining model performance, contributing to sustainable AI development.</a:t>
            </a:r>
            <a:endParaRPr lang="en-US" sz="788" dirty="0"/>
          </a:p>
        </p:txBody>
      </p:sp>
      <p:sp>
        <p:nvSpPr>
          <p:cNvPr id="44" name="Text 40"/>
          <p:cNvSpPr/>
          <p:nvPr/>
        </p:nvSpPr>
        <p:spPr>
          <a:xfrm>
            <a:off x="42862" y="4964879"/>
            <a:ext cx="87582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>
              <a:buNone/>
            </a:pPr>
            <a:r>
              <a:rPr lang="en-US" sz="788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7/10 · Energy-Aware AI Deployment</a:t>
            </a:r>
            <a:endParaRPr lang="en-US" sz="78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8600" y="228600"/>
            <a:ext cx="298714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D904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Decision Tree Guidance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8629650" y="314325"/>
            <a:ext cx="114300" cy="114300"/>
          </a:xfrm>
          <a:prstGeom prst="ellipse">
            <a:avLst/>
          </a:prstGeom>
          <a:solidFill>
            <a:srgbClr val="2563E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8801100" y="314325"/>
            <a:ext cx="114300" cy="114300"/>
          </a:xfrm>
          <a:prstGeom prst="ellipse">
            <a:avLst/>
          </a:prstGeom>
          <a:solidFill>
            <a:srgbClr val="05966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228600" y="685800"/>
            <a:ext cx="8686800" cy="2514572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-2714625" y="757238"/>
            <a:ext cx="84153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Deployment Decision Flow</a:t>
            </a:r>
            <a:endParaRPr lang="en-US" sz="1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100138"/>
            <a:ext cx="2024025" cy="1828772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228600" y="3371822"/>
            <a:ext cx="2743200" cy="828675"/>
          </a:xfrm>
          <a:prstGeom prst="rect">
            <a:avLst/>
          </a:prstGeom>
          <a:solidFill>
            <a:srgbClr val="EFF6FF"/>
          </a:solidFill>
          <a:ln w="198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044" y="3443260"/>
            <a:ext cx="214313" cy="21431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85750" y="3743297"/>
            <a:ext cx="27003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013" dirty="0"/>
          </a:p>
        </p:txBody>
      </p:sp>
      <p:sp>
        <p:nvSpPr>
          <p:cNvPr id="12" name="Text 7"/>
          <p:cNvSpPr/>
          <p:nvPr/>
        </p:nvSpPr>
        <p:spPr>
          <a:xfrm>
            <a:off x="285750" y="3943322"/>
            <a:ext cx="27003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Hardware Support Assessment</a:t>
            </a:r>
            <a:endParaRPr lang="en-US" sz="900" dirty="0"/>
          </a:p>
        </p:txBody>
      </p:sp>
      <p:sp>
        <p:nvSpPr>
          <p:cNvPr id="13" name="Shape 8"/>
          <p:cNvSpPr/>
          <p:nvPr/>
        </p:nvSpPr>
        <p:spPr>
          <a:xfrm>
            <a:off x="571500" y="4286222"/>
            <a:ext cx="2057400" cy="14288"/>
          </a:xfrm>
          <a:prstGeom prst="rect">
            <a:avLst/>
          </a:prstGeom>
          <a:solidFill>
            <a:srgbClr val="64748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9"/>
          <p:cNvSpPr/>
          <p:nvPr/>
        </p:nvSpPr>
        <p:spPr>
          <a:xfrm>
            <a:off x="609535" y="4414810"/>
            <a:ext cx="1981330" cy="60007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0"/>
          <p:cNvSpPr/>
          <p:nvPr/>
        </p:nvSpPr>
        <p:spPr>
          <a:xfrm>
            <a:off x="809560" y="4500535"/>
            <a:ext cx="176701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Evaluate available hardware platforms</a:t>
            </a:r>
            <a:endParaRPr lang="en-US" sz="788" dirty="0"/>
          </a:p>
        </p:txBody>
      </p:sp>
      <p:sp>
        <p:nvSpPr>
          <p:cNvPr id="16" name="Text 11"/>
          <p:cNvSpPr/>
          <p:nvPr/>
        </p:nvSpPr>
        <p:spPr>
          <a:xfrm>
            <a:off x="809560" y="4643410"/>
            <a:ext cx="176701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Determine Tensor Core support</a:t>
            </a:r>
            <a:endParaRPr lang="en-US" sz="788" dirty="0"/>
          </a:p>
        </p:txBody>
      </p:sp>
      <p:sp>
        <p:nvSpPr>
          <p:cNvPr id="17" name="Text 12"/>
          <p:cNvSpPr/>
          <p:nvPr/>
        </p:nvSpPr>
        <p:spPr>
          <a:xfrm>
            <a:off x="809560" y="4786285"/>
            <a:ext cx="176701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Analyze memory bandwidth limits</a:t>
            </a:r>
            <a:endParaRPr lang="en-US" sz="788" dirty="0"/>
          </a:p>
        </p:txBody>
      </p:sp>
      <p:sp>
        <p:nvSpPr>
          <p:cNvPr id="18" name="Shape 13"/>
          <p:cNvSpPr/>
          <p:nvPr/>
        </p:nvSpPr>
        <p:spPr>
          <a:xfrm>
            <a:off x="3200400" y="3371822"/>
            <a:ext cx="2743200" cy="828675"/>
          </a:xfrm>
          <a:prstGeom prst="rect">
            <a:avLst/>
          </a:prstGeom>
          <a:solidFill>
            <a:srgbClr val="ECFDF5"/>
          </a:solidFill>
          <a:ln w="198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844" y="3443260"/>
            <a:ext cx="214313" cy="21431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3257550" y="3743297"/>
            <a:ext cx="27003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013" dirty="0"/>
          </a:p>
        </p:txBody>
      </p:sp>
      <p:sp>
        <p:nvSpPr>
          <p:cNvPr id="21" name="Text 15"/>
          <p:cNvSpPr/>
          <p:nvPr/>
        </p:nvSpPr>
        <p:spPr>
          <a:xfrm>
            <a:off x="3257550" y="3943322"/>
            <a:ext cx="27003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Application Requirements Analysis</a:t>
            </a:r>
            <a:endParaRPr lang="en-US" sz="900" dirty="0"/>
          </a:p>
        </p:txBody>
      </p:sp>
      <p:sp>
        <p:nvSpPr>
          <p:cNvPr id="22" name="Shape 16"/>
          <p:cNvSpPr/>
          <p:nvPr/>
        </p:nvSpPr>
        <p:spPr>
          <a:xfrm>
            <a:off x="3543300" y="4286222"/>
            <a:ext cx="2057400" cy="14288"/>
          </a:xfrm>
          <a:prstGeom prst="rect">
            <a:avLst/>
          </a:prstGeom>
          <a:solidFill>
            <a:srgbClr val="64748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17"/>
          <p:cNvSpPr/>
          <p:nvPr/>
        </p:nvSpPr>
        <p:spPr>
          <a:xfrm>
            <a:off x="3675878" y="4414810"/>
            <a:ext cx="1792244" cy="60007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18"/>
          <p:cNvSpPr/>
          <p:nvPr/>
        </p:nvSpPr>
        <p:spPr>
          <a:xfrm>
            <a:off x="3875903" y="4500535"/>
            <a:ext cx="157793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Determine precision thresholds</a:t>
            </a:r>
            <a:endParaRPr lang="en-US" sz="788" dirty="0"/>
          </a:p>
        </p:txBody>
      </p:sp>
      <p:sp>
        <p:nvSpPr>
          <p:cNvPr id="25" name="Text 19"/>
          <p:cNvSpPr/>
          <p:nvPr/>
        </p:nvSpPr>
        <p:spPr>
          <a:xfrm>
            <a:off x="3875903" y="4643410"/>
            <a:ext cx="157793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Evaluate latency tolerance</a:t>
            </a:r>
            <a:endParaRPr lang="en-US" sz="788" dirty="0"/>
          </a:p>
        </p:txBody>
      </p:sp>
      <p:sp>
        <p:nvSpPr>
          <p:cNvPr id="26" name="Text 20"/>
          <p:cNvSpPr/>
          <p:nvPr/>
        </p:nvSpPr>
        <p:spPr>
          <a:xfrm>
            <a:off x="3875903" y="4786285"/>
            <a:ext cx="157793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Analyze input complexity variation</a:t>
            </a:r>
            <a:endParaRPr lang="en-US" sz="788" dirty="0"/>
          </a:p>
        </p:txBody>
      </p:sp>
      <p:sp>
        <p:nvSpPr>
          <p:cNvPr id="27" name="Shape 21"/>
          <p:cNvSpPr/>
          <p:nvPr/>
        </p:nvSpPr>
        <p:spPr>
          <a:xfrm>
            <a:off x="6172200" y="3371822"/>
            <a:ext cx="2743200" cy="828675"/>
          </a:xfrm>
          <a:prstGeom prst="rect">
            <a:avLst/>
          </a:prstGeom>
          <a:solidFill>
            <a:srgbClr val="F5F3FF"/>
          </a:solidFill>
          <a:ln w="198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9855" y="3443260"/>
            <a:ext cx="267891" cy="214313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6229350" y="3743297"/>
            <a:ext cx="27003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013" dirty="0"/>
          </a:p>
        </p:txBody>
      </p:sp>
      <p:sp>
        <p:nvSpPr>
          <p:cNvPr id="30" name="Text 23"/>
          <p:cNvSpPr/>
          <p:nvPr/>
        </p:nvSpPr>
        <p:spPr>
          <a:xfrm>
            <a:off x="6229350" y="3943322"/>
            <a:ext cx="27003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Cost Constraint Consideration</a:t>
            </a:r>
            <a:endParaRPr lang="en-US" sz="900" dirty="0"/>
          </a:p>
        </p:txBody>
      </p:sp>
      <p:sp>
        <p:nvSpPr>
          <p:cNvPr id="31" name="Shape 24"/>
          <p:cNvSpPr/>
          <p:nvPr/>
        </p:nvSpPr>
        <p:spPr>
          <a:xfrm>
            <a:off x="6515100" y="4286222"/>
            <a:ext cx="2057400" cy="14288"/>
          </a:xfrm>
          <a:prstGeom prst="rect">
            <a:avLst/>
          </a:prstGeom>
          <a:solidFill>
            <a:srgbClr val="64748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2" name="Shape 25"/>
          <p:cNvSpPr/>
          <p:nvPr/>
        </p:nvSpPr>
        <p:spPr>
          <a:xfrm>
            <a:off x="6669807" y="4414810"/>
            <a:ext cx="1747958" cy="60007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3" name="Text 26"/>
          <p:cNvSpPr/>
          <p:nvPr/>
        </p:nvSpPr>
        <p:spPr>
          <a:xfrm>
            <a:off x="6869832" y="4500535"/>
            <a:ext cx="153364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Calculate total cost of ownership</a:t>
            </a:r>
            <a:endParaRPr lang="en-US" sz="788" dirty="0"/>
          </a:p>
        </p:txBody>
      </p:sp>
      <p:sp>
        <p:nvSpPr>
          <p:cNvPr id="34" name="Text 27"/>
          <p:cNvSpPr/>
          <p:nvPr/>
        </p:nvSpPr>
        <p:spPr>
          <a:xfrm>
            <a:off x="6869832" y="4643410"/>
            <a:ext cx="153364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Evaluate energy cost impact</a:t>
            </a:r>
            <a:endParaRPr lang="en-US" sz="788" dirty="0"/>
          </a:p>
        </p:txBody>
      </p:sp>
      <p:sp>
        <p:nvSpPr>
          <p:cNvPr id="35" name="Text 28"/>
          <p:cNvSpPr/>
          <p:nvPr/>
        </p:nvSpPr>
        <p:spPr>
          <a:xfrm>
            <a:off x="6869832" y="4786285"/>
            <a:ext cx="153364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Analyze scale deployment needs</a:t>
            </a:r>
            <a:endParaRPr lang="en-US" sz="788" dirty="0"/>
          </a:p>
        </p:txBody>
      </p:sp>
      <p:sp>
        <p:nvSpPr>
          <p:cNvPr id="37" name="Text 30"/>
          <p:cNvSpPr/>
          <p:nvPr/>
        </p:nvSpPr>
        <p:spPr>
          <a:xfrm>
            <a:off x="2703195" y="1271559"/>
            <a:ext cx="84724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Decision Framework Value</a:t>
            </a:r>
            <a:endParaRPr lang="en-US" sz="1125" dirty="0"/>
          </a:p>
        </p:txBody>
      </p:sp>
      <p:sp>
        <p:nvSpPr>
          <p:cNvPr id="38" name="Text 31"/>
          <p:cNvSpPr/>
          <p:nvPr/>
        </p:nvSpPr>
        <p:spPr>
          <a:xfrm>
            <a:off x="2703195" y="1549478"/>
            <a:ext cx="5502974" cy="48500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This decision tree framework provides a systematic approach to help organizations select the optimal hardware-quantization combination based on their specific needs. By following these three key steps, deployment teams can avoid common pitfalls such as over-provisioning hardware or selecting quantization strategies unsuitable for the application scenario.</a:t>
            </a:r>
            <a:endParaRPr lang="en-US" sz="788" dirty="0"/>
          </a:p>
        </p:txBody>
      </p:sp>
      <p:sp>
        <p:nvSpPr>
          <p:cNvPr id="39" name="Text 32"/>
          <p:cNvSpPr/>
          <p:nvPr/>
        </p:nvSpPr>
        <p:spPr>
          <a:xfrm>
            <a:off x="2699195" y="2107764"/>
            <a:ext cx="5574983" cy="2425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Our research shows that the right decision flow can achieve 25-40% energy savings while maintaining model performance, which is particularly important for large-scale deployments.</a:t>
            </a:r>
            <a:endParaRPr lang="en-US" sz="788" dirty="0"/>
          </a:p>
        </p:txBody>
      </p:sp>
      <p:sp>
        <p:nvSpPr>
          <p:cNvPr id="40" name="Text 33"/>
          <p:cNvSpPr/>
          <p:nvPr/>
        </p:nvSpPr>
        <p:spPr>
          <a:xfrm>
            <a:off x="228600" y="5000597"/>
            <a:ext cx="87582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>
              <a:buNone/>
            </a:pPr>
            <a:r>
              <a:rPr lang="en-US" sz="788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8/10 · Energy-Aware AI Deployment</a:t>
            </a:r>
            <a:endParaRPr lang="en-US" sz="78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8600" y="228600"/>
            <a:ext cx="3743604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D904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Summary: Core Contributions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8629650" y="314325"/>
            <a:ext cx="114300" cy="114300"/>
          </a:xfrm>
          <a:prstGeom prst="ellipse">
            <a:avLst/>
          </a:prstGeom>
          <a:solidFill>
            <a:srgbClr val="2563E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8801100" y="314325"/>
            <a:ext cx="114300" cy="114300"/>
          </a:xfrm>
          <a:prstGeom prst="ellipse">
            <a:avLst/>
          </a:prstGeom>
          <a:solidFill>
            <a:srgbClr val="05966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228600" y="685800"/>
            <a:ext cx="4229100" cy="31718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378105" y="774383"/>
            <a:ext cx="39576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Core Contributions Visualization</a:t>
            </a:r>
            <a:endParaRPr lang="en-US" sz="1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17" y="986981"/>
            <a:ext cx="3886172" cy="2032481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404822" y="3032606"/>
            <a:ext cx="1219181" cy="742950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6"/>
          <p:cNvSpPr/>
          <p:nvPr/>
        </p:nvSpPr>
        <p:spPr>
          <a:xfrm>
            <a:off x="490547" y="3118331"/>
            <a:ext cx="111916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Quantization Savings</a:t>
            </a:r>
            <a:endParaRPr lang="en-US" sz="788" dirty="0"/>
          </a:p>
        </p:txBody>
      </p:sp>
      <p:sp>
        <p:nvSpPr>
          <p:cNvPr id="11" name="Text 7"/>
          <p:cNvSpPr/>
          <p:nvPr/>
        </p:nvSpPr>
        <p:spPr>
          <a:xfrm>
            <a:off x="490547" y="3261206"/>
            <a:ext cx="1119169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250" b="1" dirty="0">
                <a:solidFill>
                  <a:srgbClr val="1565C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25%</a:t>
            </a:r>
            <a:endParaRPr lang="en-US" sz="2250" dirty="0"/>
          </a:p>
        </p:txBody>
      </p:sp>
      <p:sp>
        <p:nvSpPr>
          <p:cNvPr id="12" name="Shape 8"/>
          <p:cNvSpPr/>
          <p:nvPr/>
        </p:nvSpPr>
        <p:spPr>
          <a:xfrm>
            <a:off x="1738303" y="3032606"/>
            <a:ext cx="1219209" cy="742950"/>
          </a:xfrm>
          <a:prstGeom prst="rect">
            <a:avLst/>
          </a:prstGeom>
          <a:solidFill>
            <a:srgbClr val="ECFD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9"/>
          <p:cNvSpPr/>
          <p:nvPr/>
        </p:nvSpPr>
        <p:spPr>
          <a:xfrm>
            <a:off x="1824028" y="3118331"/>
            <a:ext cx="111919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Co-optimization Gain</a:t>
            </a:r>
            <a:endParaRPr lang="en-US" sz="788" dirty="0"/>
          </a:p>
        </p:txBody>
      </p:sp>
      <p:sp>
        <p:nvSpPr>
          <p:cNvPr id="14" name="Text 10"/>
          <p:cNvSpPr/>
          <p:nvPr/>
        </p:nvSpPr>
        <p:spPr>
          <a:xfrm>
            <a:off x="1824028" y="3261206"/>
            <a:ext cx="1119197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250" b="1" dirty="0">
                <a:solidFill>
                  <a:srgbClr val="0D904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40%</a:t>
            </a:r>
            <a:endParaRPr lang="en-US" sz="2250" dirty="0"/>
          </a:p>
        </p:txBody>
      </p:sp>
      <p:sp>
        <p:nvSpPr>
          <p:cNvPr id="15" name="Shape 11"/>
          <p:cNvSpPr/>
          <p:nvPr/>
        </p:nvSpPr>
        <p:spPr>
          <a:xfrm>
            <a:off x="3071813" y="3032606"/>
            <a:ext cx="1219209" cy="742950"/>
          </a:xfrm>
          <a:prstGeom prst="rect">
            <a:avLst/>
          </a:prstGeom>
          <a:solidFill>
            <a:srgbClr val="F5F3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2"/>
          <p:cNvSpPr/>
          <p:nvPr/>
        </p:nvSpPr>
        <p:spPr>
          <a:xfrm>
            <a:off x="3157538" y="3118331"/>
            <a:ext cx="111919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Accuracy Retention</a:t>
            </a:r>
            <a:endParaRPr lang="en-US" sz="788" dirty="0"/>
          </a:p>
        </p:txBody>
      </p:sp>
      <p:sp>
        <p:nvSpPr>
          <p:cNvPr id="17" name="Text 13"/>
          <p:cNvSpPr/>
          <p:nvPr/>
        </p:nvSpPr>
        <p:spPr>
          <a:xfrm>
            <a:off x="3157538" y="3261206"/>
            <a:ext cx="1119197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250" b="1" dirty="0">
                <a:solidFill>
                  <a:srgbClr val="7C3AE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98%+</a:t>
            </a:r>
            <a:endParaRPr lang="en-US" sz="2250" dirty="0"/>
          </a:p>
        </p:txBody>
      </p:sp>
      <p:sp>
        <p:nvSpPr>
          <p:cNvPr id="18" name="Shape 14"/>
          <p:cNvSpPr/>
          <p:nvPr/>
        </p:nvSpPr>
        <p:spPr>
          <a:xfrm>
            <a:off x="4686300" y="685800"/>
            <a:ext cx="4229100" cy="21145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5"/>
          <p:cNvSpPr/>
          <p:nvPr/>
        </p:nvSpPr>
        <p:spPr>
          <a:xfrm>
            <a:off x="4857750" y="857250"/>
            <a:ext cx="39576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Technical Contributions</a:t>
            </a:r>
            <a:endParaRPr lang="en-US" sz="1350" dirty="0"/>
          </a:p>
        </p:txBody>
      </p:sp>
      <p:sp>
        <p:nvSpPr>
          <p:cNvPr id="20" name="Shape 16"/>
          <p:cNvSpPr/>
          <p:nvPr/>
        </p:nvSpPr>
        <p:spPr>
          <a:xfrm>
            <a:off x="4857750" y="1200150"/>
            <a:ext cx="3886200" cy="400050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7"/>
          <p:cNvSpPr/>
          <p:nvPr/>
        </p:nvSpPr>
        <p:spPr>
          <a:xfrm>
            <a:off x="4857750" y="1200150"/>
            <a:ext cx="28575" cy="40005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18"/>
          <p:cNvSpPr/>
          <p:nvPr/>
        </p:nvSpPr>
        <p:spPr>
          <a:xfrm>
            <a:off x="4943475" y="1303734"/>
            <a:ext cx="166790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2563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350" dirty="0"/>
          </a:p>
        </p:txBody>
      </p:sp>
      <p:sp>
        <p:nvSpPr>
          <p:cNvPr id="23" name="Text 19"/>
          <p:cNvSpPr/>
          <p:nvPr/>
        </p:nvSpPr>
        <p:spPr>
          <a:xfrm>
            <a:off x="5124552" y="1314450"/>
            <a:ext cx="294852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First quantization-hardware co-evaluation framework</a:t>
            </a:r>
            <a:endParaRPr lang="en-US" sz="900" dirty="0"/>
          </a:p>
        </p:txBody>
      </p:sp>
      <p:sp>
        <p:nvSpPr>
          <p:cNvPr id="24" name="Shape 20"/>
          <p:cNvSpPr/>
          <p:nvPr/>
        </p:nvSpPr>
        <p:spPr>
          <a:xfrm>
            <a:off x="4857750" y="1714500"/>
            <a:ext cx="3886200" cy="400050"/>
          </a:xfrm>
          <a:prstGeom prst="rect">
            <a:avLst/>
          </a:prstGeom>
          <a:solidFill>
            <a:srgbClr val="ECFDF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1"/>
          <p:cNvSpPr/>
          <p:nvPr/>
        </p:nvSpPr>
        <p:spPr>
          <a:xfrm>
            <a:off x="4857750" y="1714500"/>
            <a:ext cx="28575" cy="40005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2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475" y="1821656"/>
            <a:ext cx="171450" cy="171450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5114925" y="1818084"/>
            <a:ext cx="166790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0596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350" dirty="0"/>
          </a:p>
        </p:txBody>
      </p:sp>
      <p:sp>
        <p:nvSpPr>
          <p:cNvPr id="28" name="Text 23"/>
          <p:cNvSpPr/>
          <p:nvPr/>
        </p:nvSpPr>
        <p:spPr>
          <a:xfrm>
            <a:off x="5296002" y="1828800"/>
            <a:ext cx="252330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Novel EOR/TWEOR energy efficiency metrics</a:t>
            </a:r>
            <a:endParaRPr lang="en-US" sz="900" dirty="0"/>
          </a:p>
        </p:txBody>
      </p:sp>
      <p:sp>
        <p:nvSpPr>
          <p:cNvPr id="29" name="Shape 24"/>
          <p:cNvSpPr/>
          <p:nvPr/>
        </p:nvSpPr>
        <p:spPr>
          <a:xfrm>
            <a:off x="4857750" y="2228850"/>
            <a:ext cx="3886200" cy="400050"/>
          </a:xfrm>
          <a:prstGeom prst="rect">
            <a:avLst/>
          </a:prstGeom>
          <a:solidFill>
            <a:srgbClr val="F5F3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5"/>
          <p:cNvSpPr/>
          <p:nvPr/>
        </p:nvSpPr>
        <p:spPr>
          <a:xfrm>
            <a:off x="4857750" y="2228850"/>
            <a:ext cx="28575" cy="40005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475" y="2336006"/>
            <a:ext cx="192881" cy="171450"/>
          </a:xfrm>
          <a:prstGeom prst="rect">
            <a:avLst/>
          </a:prstGeom>
        </p:spPr>
      </p:pic>
      <p:sp>
        <p:nvSpPr>
          <p:cNvPr id="32" name="Text 26"/>
          <p:cNvSpPr/>
          <p:nvPr/>
        </p:nvSpPr>
        <p:spPr>
          <a:xfrm>
            <a:off x="5136356" y="2332434"/>
            <a:ext cx="166790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7C3AE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350" dirty="0"/>
          </a:p>
        </p:txBody>
      </p:sp>
      <p:sp>
        <p:nvSpPr>
          <p:cNvPr id="33" name="Text 27"/>
          <p:cNvSpPr/>
          <p:nvPr/>
        </p:nvSpPr>
        <p:spPr>
          <a:xfrm>
            <a:off x="5317434" y="2343150"/>
            <a:ext cx="27709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Evidence-driven deployment guidance framework</a:t>
            </a:r>
            <a:endParaRPr lang="en-US" sz="900" dirty="0"/>
          </a:p>
        </p:txBody>
      </p:sp>
      <p:sp>
        <p:nvSpPr>
          <p:cNvPr id="34" name="Shape 28"/>
          <p:cNvSpPr/>
          <p:nvPr/>
        </p:nvSpPr>
        <p:spPr>
          <a:xfrm>
            <a:off x="4686300" y="2971800"/>
            <a:ext cx="4229100" cy="13430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5" name="Text 29"/>
          <p:cNvSpPr/>
          <p:nvPr/>
        </p:nvSpPr>
        <p:spPr>
          <a:xfrm>
            <a:off x="4857750" y="3143250"/>
            <a:ext cx="39576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Real-World Impact</a:t>
            </a:r>
            <a:endParaRPr lang="en-US" sz="1350" dirty="0"/>
          </a:p>
        </p:txBody>
      </p:sp>
      <p:sp>
        <p:nvSpPr>
          <p:cNvPr id="36" name="Text 30"/>
          <p:cNvSpPr/>
          <p:nvPr/>
        </p:nvSpPr>
        <p:spPr>
          <a:xfrm>
            <a:off x="4857750" y="3500438"/>
            <a:ext cx="1561133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As AI systems scale deployment,</a:t>
            </a:r>
            <a:endParaRPr lang="en-US" sz="788" dirty="0"/>
          </a:p>
        </p:txBody>
      </p:sp>
      <p:sp>
        <p:nvSpPr>
          <p:cNvPr id="37" name="Text 31"/>
          <p:cNvSpPr/>
          <p:nvPr/>
        </p:nvSpPr>
        <p:spPr>
          <a:xfrm>
            <a:off x="6347445" y="3500438"/>
            <a:ext cx="1332979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2563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energy-aware optimization</a:t>
            </a:r>
            <a:endParaRPr lang="en-US" sz="788" dirty="0"/>
          </a:p>
        </p:txBody>
      </p:sp>
      <p:sp>
        <p:nvSpPr>
          <p:cNvPr id="38" name="Text 32"/>
          <p:cNvSpPr/>
          <p:nvPr/>
        </p:nvSpPr>
        <p:spPr>
          <a:xfrm>
            <a:off x="4857750" y="3500438"/>
            <a:ext cx="3812111" cy="25538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will become central to sustainable technology development.</a:t>
            </a:r>
            <a:endParaRPr lang="en-US" sz="788" dirty="0"/>
          </a:p>
        </p:txBody>
      </p:sp>
      <p:sp>
        <p:nvSpPr>
          <p:cNvPr id="39" name="Text 33"/>
          <p:cNvSpPr/>
          <p:nvPr/>
        </p:nvSpPr>
        <p:spPr>
          <a:xfrm>
            <a:off x="4857750" y="3857625"/>
            <a:ext cx="3957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Our work provides foundational insights and practical tools for this goal, directly applicable to production environments for significant energy savings.</a:t>
            </a:r>
            <a:endParaRPr lang="en-US" sz="788" dirty="0"/>
          </a:p>
        </p:txBody>
      </p:sp>
      <p:sp>
        <p:nvSpPr>
          <p:cNvPr id="40" name="Shape 34"/>
          <p:cNvSpPr/>
          <p:nvPr/>
        </p:nvSpPr>
        <p:spPr>
          <a:xfrm>
            <a:off x="228071" y="3997359"/>
            <a:ext cx="4229100" cy="10287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5"/>
          <p:cNvSpPr/>
          <p:nvPr/>
        </p:nvSpPr>
        <p:spPr>
          <a:xfrm>
            <a:off x="-1957917" y="4057622"/>
            <a:ext cx="85296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b="1" dirty="0">
                <a:solidFill>
                  <a:srgbClr val="1F29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Findings</a:t>
            </a:r>
            <a:endParaRPr lang="en-US" sz="1125" dirty="0"/>
          </a:p>
        </p:txBody>
      </p:sp>
      <p:sp>
        <p:nvSpPr>
          <p:cNvPr id="42" name="Text 36"/>
          <p:cNvSpPr/>
          <p:nvPr/>
        </p:nvSpPr>
        <p:spPr>
          <a:xfrm>
            <a:off x="423866" y="4364999"/>
            <a:ext cx="1181091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Quantization techniques can reduce energy consumption by 25%</a:t>
            </a:r>
            <a:endParaRPr lang="en-US" sz="900" dirty="0"/>
          </a:p>
        </p:txBody>
      </p:sp>
      <p:sp>
        <p:nvSpPr>
          <p:cNvPr id="43" name="Text 37"/>
          <p:cNvSpPr/>
          <p:nvPr/>
        </p:nvSpPr>
        <p:spPr>
          <a:xfrm>
            <a:off x="1756833" y="4355855"/>
            <a:ext cx="1171575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Co-optimization achieves 40% efficiency improvements</a:t>
            </a:r>
            <a:endParaRPr lang="en-US" sz="900" dirty="0"/>
          </a:p>
        </p:txBody>
      </p:sp>
      <p:sp>
        <p:nvSpPr>
          <p:cNvPr id="44" name="Text 38"/>
          <p:cNvSpPr/>
          <p:nvPr/>
        </p:nvSpPr>
        <p:spPr>
          <a:xfrm>
            <a:off x="3315085" y="4331734"/>
            <a:ext cx="732663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Hardware-software matching is crucial</a:t>
            </a:r>
            <a:endParaRPr lang="en-US" sz="900" dirty="0"/>
          </a:p>
        </p:txBody>
      </p:sp>
      <p:sp>
        <p:nvSpPr>
          <p:cNvPr id="45" name="Text 39"/>
          <p:cNvSpPr/>
          <p:nvPr/>
        </p:nvSpPr>
        <p:spPr>
          <a:xfrm>
            <a:off x="57150" y="4929856"/>
            <a:ext cx="87582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>
              <a:buNone/>
            </a:pPr>
            <a:r>
              <a:rPr lang="en-US" sz="788" dirty="0">
                <a:solidFill>
                  <a:srgbClr val="6B72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9/10 · Energy-Aware AI Deployment</a:t>
            </a:r>
            <a:endParaRPr lang="en-US" sz="78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1297</Words>
  <Application>Microsoft Macintosh PowerPoint</Application>
  <PresentationFormat>全屏显示(16:9)</PresentationFormat>
  <Paragraphs>274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2" baseType="lpstr"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Lu, Renyuan</cp:lastModifiedBy>
  <cp:revision>3</cp:revision>
  <dcterms:created xsi:type="dcterms:W3CDTF">2025-06-04T05:26:16Z</dcterms:created>
  <dcterms:modified xsi:type="dcterms:W3CDTF">2025-06-04T18:02:41Z</dcterms:modified>
</cp:coreProperties>
</file>